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handoutMasterIdLst>
    <p:handoutMasterId r:id="rId28"/>
  </p:handoutMasterIdLst>
  <p:sldIdLst>
    <p:sldId id="359" r:id="rId2"/>
    <p:sldId id="385" r:id="rId3"/>
    <p:sldId id="386" r:id="rId4"/>
    <p:sldId id="358" r:id="rId5"/>
    <p:sldId id="388" r:id="rId6"/>
    <p:sldId id="318" r:id="rId7"/>
    <p:sldId id="321" r:id="rId8"/>
    <p:sldId id="378" r:id="rId9"/>
    <p:sldId id="379" r:id="rId10"/>
    <p:sldId id="380" r:id="rId11"/>
    <p:sldId id="393" r:id="rId12"/>
    <p:sldId id="406" r:id="rId13"/>
    <p:sldId id="407" r:id="rId14"/>
    <p:sldId id="381" r:id="rId15"/>
    <p:sldId id="395" r:id="rId16"/>
    <p:sldId id="404" r:id="rId17"/>
    <p:sldId id="399" r:id="rId18"/>
    <p:sldId id="403" r:id="rId19"/>
    <p:sldId id="402" r:id="rId20"/>
    <p:sldId id="392" r:id="rId21"/>
    <p:sldId id="387" r:id="rId22"/>
    <p:sldId id="408" r:id="rId23"/>
    <p:sldId id="396" r:id="rId24"/>
    <p:sldId id="338" r:id="rId25"/>
    <p:sldId id="397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99CCFF"/>
    <a:srgbClr val="4B4A6A"/>
    <a:srgbClr val="1F6B96"/>
    <a:srgbClr val="192F58"/>
    <a:srgbClr val="317AB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6" autoAdjust="0"/>
    <p:restoredTop sz="95074" autoAdjust="0"/>
  </p:normalViewPr>
  <p:slideViewPr>
    <p:cSldViewPr snapToGrid="0">
      <p:cViewPr varScale="1">
        <p:scale>
          <a:sx n="84" d="100"/>
          <a:sy n="84" d="100"/>
        </p:scale>
        <p:origin x="-342" y="-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1956" y="7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69E079E-D19C-4C9C-9AC6-8EE6B1E52687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D7BFEDC1-19FD-4A47-AA31-BB4707A72A4C}">
      <dgm:prSet custT="1"/>
      <dgm:spPr/>
      <dgm:t>
        <a:bodyPr/>
        <a:lstStyle/>
        <a:p>
          <a:pPr rtl="0"/>
          <a:endParaRPr lang="zh-CN" altLang="en-US" sz="1800" dirty="0"/>
        </a:p>
      </dgm:t>
    </dgm:pt>
    <dgm:pt modelId="{C2085B0A-876F-4022-B74A-D2289530B808}" type="parTrans" cxnId="{6FCA9EA8-6C72-4827-AD45-93CDE87C0D72}">
      <dgm:prSet/>
      <dgm:spPr/>
      <dgm:t>
        <a:bodyPr/>
        <a:lstStyle/>
        <a:p>
          <a:endParaRPr lang="zh-CN" altLang="en-US"/>
        </a:p>
      </dgm:t>
    </dgm:pt>
    <dgm:pt modelId="{9A555EDE-8024-4B2E-BADE-337542D811DC}" type="sibTrans" cxnId="{6FCA9EA8-6C72-4827-AD45-93CDE87C0D72}">
      <dgm:prSet/>
      <dgm:spPr/>
      <dgm:t>
        <a:bodyPr/>
        <a:lstStyle/>
        <a:p>
          <a:endParaRPr lang="zh-CN" altLang="en-US"/>
        </a:p>
      </dgm:t>
    </dgm:pt>
    <dgm:pt modelId="{3E3AA022-40C1-4318-AE39-4597D3370F28}">
      <dgm:prSet custT="1"/>
      <dgm:spPr/>
      <dgm:t>
        <a:bodyPr/>
        <a:lstStyle/>
        <a:p>
          <a:pPr rtl="0"/>
          <a:r>
            <a:rPr lang="en-US" sz="1800" dirty="0" smtClean="0"/>
            <a:t>3.63 GPA </a:t>
          </a:r>
          <a:endParaRPr lang="zh-CN" sz="1800" dirty="0"/>
        </a:p>
      </dgm:t>
    </dgm:pt>
    <dgm:pt modelId="{19E6957C-EAAC-4F4D-A3CC-B2011BACF309}" type="parTrans" cxnId="{25349A5B-516B-450C-B9B0-93CFE76BA14E}">
      <dgm:prSet/>
      <dgm:spPr/>
      <dgm:t>
        <a:bodyPr/>
        <a:lstStyle/>
        <a:p>
          <a:endParaRPr lang="zh-CN" altLang="en-US"/>
        </a:p>
      </dgm:t>
    </dgm:pt>
    <dgm:pt modelId="{6776113B-8AB1-4769-826D-9E42D8BA1DF4}" type="sibTrans" cxnId="{25349A5B-516B-450C-B9B0-93CFE76BA14E}">
      <dgm:prSet/>
      <dgm:spPr/>
      <dgm:t>
        <a:bodyPr/>
        <a:lstStyle/>
        <a:p>
          <a:endParaRPr lang="zh-CN" altLang="en-US"/>
        </a:p>
      </dgm:t>
    </dgm:pt>
    <dgm:pt modelId="{9FE3AE01-B2DF-48FD-893F-C5723DAAD454}">
      <dgm:prSet custT="1"/>
      <dgm:spPr/>
      <dgm:t>
        <a:bodyPr/>
        <a:lstStyle/>
        <a:p>
          <a:pPr rtl="0"/>
          <a:r>
            <a:rPr lang="en-US" sz="1800" dirty="0" smtClean="0"/>
            <a:t>323  GRE </a:t>
          </a:r>
          <a:endParaRPr lang="zh-CN" sz="1800" dirty="0"/>
        </a:p>
      </dgm:t>
    </dgm:pt>
    <dgm:pt modelId="{D55955C9-590D-451C-B92B-3B83D2A4C779}" type="parTrans" cxnId="{8F67F545-8914-446F-88A7-6C7989676292}">
      <dgm:prSet/>
      <dgm:spPr/>
      <dgm:t>
        <a:bodyPr/>
        <a:lstStyle/>
        <a:p>
          <a:endParaRPr lang="zh-CN" altLang="en-US"/>
        </a:p>
      </dgm:t>
    </dgm:pt>
    <dgm:pt modelId="{31151D16-9341-43BB-9915-42FE5F5F530A}" type="sibTrans" cxnId="{8F67F545-8914-446F-88A7-6C7989676292}">
      <dgm:prSet/>
      <dgm:spPr/>
      <dgm:t>
        <a:bodyPr/>
        <a:lstStyle/>
        <a:p>
          <a:endParaRPr lang="zh-CN" altLang="en-US"/>
        </a:p>
      </dgm:t>
    </dgm:pt>
    <dgm:pt modelId="{DFE7A07E-87BA-4CD6-993F-187A675FCA58}">
      <dgm:prSet custT="1"/>
      <dgm:spPr/>
      <dgm:t>
        <a:bodyPr/>
        <a:lstStyle/>
        <a:p>
          <a:pPr rtl="0"/>
          <a:r>
            <a:rPr lang="en-US" sz="1800" dirty="0" smtClean="0"/>
            <a:t>4.1    GRE Writing </a:t>
          </a:r>
          <a:endParaRPr lang="zh-CN" sz="1800" dirty="0"/>
        </a:p>
      </dgm:t>
    </dgm:pt>
    <dgm:pt modelId="{C49C2599-5D79-4E9F-BE9D-19C55A0DA292}" type="parTrans" cxnId="{4158FFCC-DAB0-453C-B57B-AF94F95A457A}">
      <dgm:prSet/>
      <dgm:spPr/>
      <dgm:t>
        <a:bodyPr/>
        <a:lstStyle/>
        <a:p>
          <a:endParaRPr lang="zh-CN" altLang="en-US"/>
        </a:p>
      </dgm:t>
    </dgm:pt>
    <dgm:pt modelId="{C4F9C42D-C751-493C-8265-A9090AFBEE61}" type="sibTrans" cxnId="{4158FFCC-DAB0-453C-B57B-AF94F95A457A}">
      <dgm:prSet/>
      <dgm:spPr/>
      <dgm:t>
        <a:bodyPr/>
        <a:lstStyle/>
        <a:p>
          <a:endParaRPr lang="zh-CN" altLang="en-US"/>
        </a:p>
      </dgm:t>
    </dgm:pt>
    <dgm:pt modelId="{E6ECE060-C994-4503-A289-41DADCAAD333}">
      <dgm:prSet custT="1"/>
      <dgm:spPr/>
      <dgm:t>
        <a:bodyPr/>
        <a:lstStyle/>
        <a:p>
          <a:pPr rtl="0"/>
          <a:r>
            <a:rPr lang="en-US" sz="1800" dirty="0" smtClean="0"/>
            <a:t>680  GMAT </a:t>
          </a:r>
          <a:endParaRPr lang="zh-CN" sz="1800" dirty="0"/>
        </a:p>
      </dgm:t>
    </dgm:pt>
    <dgm:pt modelId="{AFCB0D53-59E3-46F4-9861-3384F7C8A6F7}" type="parTrans" cxnId="{FC119278-84C7-4D2F-A61F-FC64FB8DCBA0}">
      <dgm:prSet/>
      <dgm:spPr/>
      <dgm:t>
        <a:bodyPr/>
        <a:lstStyle/>
        <a:p>
          <a:endParaRPr lang="zh-CN" altLang="en-US"/>
        </a:p>
      </dgm:t>
    </dgm:pt>
    <dgm:pt modelId="{79B56ECD-B1CB-4D22-B082-55867058D621}" type="sibTrans" cxnId="{FC119278-84C7-4D2F-A61F-FC64FB8DCBA0}">
      <dgm:prSet/>
      <dgm:spPr/>
      <dgm:t>
        <a:bodyPr/>
        <a:lstStyle/>
        <a:p>
          <a:endParaRPr lang="zh-CN" altLang="en-US"/>
        </a:p>
      </dgm:t>
    </dgm:pt>
    <dgm:pt modelId="{A8DC8C76-EC48-48B0-B175-E103B01035DD}">
      <dgm:prSet custT="1"/>
      <dgm:spPr/>
      <dgm:t>
        <a:bodyPr/>
        <a:lstStyle/>
        <a:p>
          <a:pPr rtl="0"/>
          <a:r>
            <a:rPr lang="en-US" sz="1800" dirty="0" smtClean="0"/>
            <a:t>100 TOEFL</a:t>
          </a:r>
          <a:endParaRPr lang="zh-CN" sz="1800" dirty="0"/>
        </a:p>
      </dgm:t>
    </dgm:pt>
    <dgm:pt modelId="{5151C50A-1D9C-4040-91CC-A0F5456987DA}" type="parTrans" cxnId="{37C15DE0-2C17-4327-83B2-D49000FDB6D9}">
      <dgm:prSet/>
      <dgm:spPr/>
      <dgm:t>
        <a:bodyPr/>
        <a:lstStyle/>
        <a:p>
          <a:endParaRPr lang="zh-CN" altLang="en-US"/>
        </a:p>
      </dgm:t>
    </dgm:pt>
    <dgm:pt modelId="{77654754-C2B0-48DD-905A-699DE8324970}" type="sibTrans" cxnId="{37C15DE0-2C17-4327-83B2-D49000FDB6D9}">
      <dgm:prSet/>
      <dgm:spPr/>
      <dgm:t>
        <a:bodyPr/>
        <a:lstStyle/>
        <a:p>
          <a:endParaRPr lang="zh-CN" altLang="en-US"/>
        </a:p>
      </dgm:t>
    </dgm:pt>
    <dgm:pt modelId="{D5774FCC-4F6E-4D63-BC73-8920A91E23C5}">
      <dgm:prSet custT="1"/>
      <dgm:spPr/>
      <dgm:t>
        <a:bodyPr/>
        <a:lstStyle/>
        <a:p>
          <a:pPr rtl="0"/>
          <a:r>
            <a:rPr lang="en-US" altLang="zh-CN" sz="1800" dirty="0" smtClean="0"/>
            <a:t>7.0</a:t>
          </a:r>
          <a:r>
            <a:rPr lang="en-US" sz="1800" dirty="0" smtClean="0"/>
            <a:t>+  IELTS</a:t>
          </a:r>
          <a:endParaRPr lang="zh-CN" sz="1800" dirty="0"/>
        </a:p>
      </dgm:t>
    </dgm:pt>
    <dgm:pt modelId="{F4F99947-25CF-4609-AA85-A6EE42F289DF}" type="parTrans" cxnId="{45CE5032-67A7-4EC4-A9AF-DAEC92B5DE19}">
      <dgm:prSet/>
      <dgm:spPr/>
      <dgm:t>
        <a:bodyPr/>
        <a:lstStyle/>
        <a:p>
          <a:endParaRPr lang="zh-CN" altLang="en-US"/>
        </a:p>
      </dgm:t>
    </dgm:pt>
    <dgm:pt modelId="{95F4418E-BACB-49BD-B4D3-66A7C367E7CA}" type="sibTrans" cxnId="{45CE5032-67A7-4EC4-A9AF-DAEC92B5DE19}">
      <dgm:prSet/>
      <dgm:spPr/>
      <dgm:t>
        <a:bodyPr/>
        <a:lstStyle/>
        <a:p>
          <a:endParaRPr lang="zh-CN" altLang="en-US"/>
        </a:p>
      </dgm:t>
    </dgm:pt>
    <dgm:pt modelId="{2A54E7F1-EE21-40EE-B8B3-404AFB28F96D}" type="pres">
      <dgm:prSet presAssocID="{869E079E-D19C-4C9C-9AC6-8EE6B1E52687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6DEAC162-80C8-497F-9B2D-C8FAC077DB96}" type="pres">
      <dgm:prSet presAssocID="{869E079E-D19C-4C9C-9AC6-8EE6B1E52687}" presName="pyramid" presStyleLbl="node1" presStyleIdx="0" presStyleCnt="1" custLinFactNeighborX="46110" custLinFactNeighborY="-3120"/>
      <dgm:spPr/>
    </dgm:pt>
    <dgm:pt modelId="{67B88446-D08C-49BE-A881-75B03C06CE2C}" type="pres">
      <dgm:prSet presAssocID="{869E079E-D19C-4C9C-9AC6-8EE6B1E52687}" presName="theList" presStyleCnt="0"/>
      <dgm:spPr/>
    </dgm:pt>
    <dgm:pt modelId="{C34DD2BD-3A75-41E9-83EC-18A998C143D0}" type="pres">
      <dgm:prSet presAssocID="{D7BFEDC1-19FD-4A47-AA31-BB4707A72A4C}" presName="aNode" presStyleLbl="fgAcc1" presStyleIdx="0" presStyleCnt="1" custScaleX="253846" custLinFactY="-4428" custLinFactNeighborX="-76161" custLinFactNeighborY="-10000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59154E8-6492-405E-900D-260E1796A46D}" type="pres">
      <dgm:prSet presAssocID="{D7BFEDC1-19FD-4A47-AA31-BB4707A72A4C}" presName="aSpace" presStyleCnt="0"/>
      <dgm:spPr/>
    </dgm:pt>
  </dgm:ptLst>
  <dgm:cxnLst>
    <dgm:cxn modelId="{3B2976A9-20A0-4FDA-AE05-B5EBAA88F40B}" type="presOf" srcId="{869E079E-D19C-4C9C-9AC6-8EE6B1E52687}" destId="{2A54E7F1-EE21-40EE-B8B3-404AFB28F96D}" srcOrd="0" destOrd="0" presId="urn:microsoft.com/office/officeart/2005/8/layout/pyramid2"/>
    <dgm:cxn modelId="{373712C7-A417-4736-8745-15CC55375776}" type="presOf" srcId="{DFE7A07E-87BA-4CD6-993F-187A675FCA58}" destId="{C34DD2BD-3A75-41E9-83EC-18A998C143D0}" srcOrd="0" destOrd="3" presId="urn:microsoft.com/office/officeart/2005/8/layout/pyramid2"/>
    <dgm:cxn modelId="{F8194BEF-A18E-475D-B1D0-A3371F152ED4}" type="presOf" srcId="{E6ECE060-C994-4503-A289-41DADCAAD333}" destId="{C34DD2BD-3A75-41E9-83EC-18A998C143D0}" srcOrd="0" destOrd="4" presId="urn:microsoft.com/office/officeart/2005/8/layout/pyramid2"/>
    <dgm:cxn modelId="{8F67F545-8914-446F-88A7-6C7989676292}" srcId="{D7BFEDC1-19FD-4A47-AA31-BB4707A72A4C}" destId="{9FE3AE01-B2DF-48FD-893F-C5723DAAD454}" srcOrd="1" destOrd="0" parTransId="{D55955C9-590D-451C-B92B-3B83D2A4C779}" sibTransId="{31151D16-9341-43BB-9915-42FE5F5F530A}"/>
    <dgm:cxn modelId="{45CE5032-67A7-4EC4-A9AF-DAEC92B5DE19}" srcId="{D7BFEDC1-19FD-4A47-AA31-BB4707A72A4C}" destId="{D5774FCC-4F6E-4D63-BC73-8920A91E23C5}" srcOrd="5" destOrd="0" parTransId="{F4F99947-25CF-4609-AA85-A6EE42F289DF}" sibTransId="{95F4418E-BACB-49BD-B4D3-66A7C367E7CA}"/>
    <dgm:cxn modelId="{4DF14357-153D-4D63-804D-3570E88AE325}" type="presOf" srcId="{3E3AA022-40C1-4318-AE39-4597D3370F28}" destId="{C34DD2BD-3A75-41E9-83EC-18A998C143D0}" srcOrd="0" destOrd="1" presId="urn:microsoft.com/office/officeart/2005/8/layout/pyramid2"/>
    <dgm:cxn modelId="{05931B7B-A55A-4B24-B887-CED19ACD931F}" type="presOf" srcId="{D5774FCC-4F6E-4D63-BC73-8920A91E23C5}" destId="{C34DD2BD-3A75-41E9-83EC-18A998C143D0}" srcOrd="0" destOrd="6" presId="urn:microsoft.com/office/officeart/2005/8/layout/pyramid2"/>
    <dgm:cxn modelId="{6FCA9EA8-6C72-4827-AD45-93CDE87C0D72}" srcId="{869E079E-D19C-4C9C-9AC6-8EE6B1E52687}" destId="{D7BFEDC1-19FD-4A47-AA31-BB4707A72A4C}" srcOrd="0" destOrd="0" parTransId="{C2085B0A-876F-4022-B74A-D2289530B808}" sibTransId="{9A555EDE-8024-4B2E-BADE-337542D811DC}"/>
    <dgm:cxn modelId="{2644A1E9-14F1-4FFE-A231-D4188E7D0FD5}" type="presOf" srcId="{D7BFEDC1-19FD-4A47-AA31-BB4707A72A4C}" destId="{C34DD2BD-3A75-41E9-83EC-18A998C143D0}" srcOrd="0" destOrd="0" presId="urn:microsoft.com/office/officeart/2005/8/layout/pyramid2"/>
    <dgm:cxn modelId="{516899CF-6CEE-4E44-A722-C4FDAFDE92D3}" type="presOf" srcId="{A8DC8C76-EC48-48B0-B175-E103B01035DD}" destId="{C34DD2BD-3A75-41E9-83EC-18A998C143D0}" srcOrd="0" destOrd="5" presId="urn:microsoft.com/office/officeart/2005/8/layout/pyramid2"/>
    <dgm:cxn modelId="{FC119278-84C7-4D2F-A61F-FC64FB8DCBA0}" srcId="{D7BFEDC1-19FD-4A47-AA31-BB4707A72A4C}" destId="{E6ECE060-C994-4503-A289-41DADCAAD333}" srcOrd="3" destOrd="0" parTransId="{AFCB0D53-59E3-46F4-9861-3384F7C8A6F7}" sibTransId="{79B56ECD-B1CB-4D22-B082-55867058D621}"/>
    <dgm:cxn modelId="{FF8CB0F6-68AC-49BC-9B24-EED303C67DAA}" type="presOf" srcId="{9FE3AE01-B2DF-48FD-893F-C5723DAAD454}" destId="{C34DD2BD-3A75-41E9-83EC-18A998C143D0}" srcOrd="0" destOrd="2" presId="urn:microsoft.com/office/officeart/2005/8/layout/pyramid2"/>
    <dgm:cxn modelId="{25349A5B-516B-450C-B9B0-93CFE76BA14E}" srcId="{D7BFEDC1-19FD-4A47-AA31-BB4707A72A4C}" destId="{3E3AA022-40C1-4318-AE39-4597D3370F28}" srcOrd="0" destOrd="0" parTransId="{19E6957C-EAAC-4F4D-A3CC-B2011BACF309}" sibTransId="{6776113B-8AB1-4769-826D-9E42D8BA1DF4}"/>
    <dgm:cxn modelId="{4158FFCC-DAB0-453C-B57B-AF94F95A457A}" srcId="{D7BFEDC1-19FD-4A47-AA31-BB4707A72A4C}" destId="{DFE7A07E-87BA-4CD6-993F-187A675FCA58}" srcOrd="2" destOrd="0" parTransId="{C49C2599-5D79-4E9F-BE9D-19C55A0DA292}" sibTransId="{C4F9C42D-C751-493C-8265-A9090AFBEE61}"/>
    <dgm:cxn modelId="{37C15DE0-2C17-4327-83B2-D49000FDB6D9}" srcId="{D7BFEDC1-19FD-4A47-AA31-BB4707A72A4C}" destId="{A8DC8C76-EC48-48B0-B175-E103B01035DD}" srcOrd="4" destOrd="0" parTransId="{5151C50A-1D9C-4040-91CC-A0F5456987DA}" sibTransId="{77654754-C2B0-48DD-905A-699DE8324970}"/>
    <dgm:cxn modelId="{61CAFC6A-AA5F-423A-AEE6-6EE27FFDBBE3}" type="presParOf" srcId="{2A54E7F1-EE21-40EE-B8B3-404AFB28F96D}" destId="{6DEAC162-80C8-497F-9B2D-C8FAC077DB96}" srcOrd="0" destOrd="0" presId="urn:microsoft.com/office/officeart/2005/8/layout/pyramid2"/>
    <dgm:cxn modelId="{37DAE338-905A-4D65-BCC3-81106F9509E8}" type="presParOf" srcId="{2A54E7F1-EE21-40EE-B8B3-404AFB28F96D}" destId="{67B88446-D08C-49BE-A881-75B03C06CE2C}" srcOrd="1" destOrd="0" presId="urn:microsoft.com/office/officeart/2005/8/layout/pyramid2"/>
    <dgm:cxn modelId="{9EC2CA8F-58FF-48CA-9E7F-67E9536BAE82}" type="presParOf" srcId="{67B88446-D08C-49BE-A881-75B03C06CE2C}" destId="{C34DD2BD-3A75-41E9-83EC-18A998C143D0}" srcOrd="0" destOrd="0" presId="urn:microsoft.com/office/officeart/2005/8/layout/pyramid2"/>
    <dgm:cxn modelId="{ED99D3EE-EE0A-4456-9123-D09E074D6912}" type="presParOf" srcId="{67B88446-D08C-49BE-A881-75B03C06CE2C}" destId="{959154E8-6492-405E-900D-260E1796A46D}" srcOrd="1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DEAC162-80C8-497F-9B2D-C8FAC077DB96}">
      <dsp:nvSpPr>
        <dsp:cNvPr id="0" name=""/>
        <dsp:cNvSpPr/>
      </dsp:nvSpPr>
      <dsp:spPr>
        <a:xfrm>
          <a:off x="42931" y="0"/>
          <a:ext cx="3694776" cy="3945008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34DD2BD-3A75-41E9-83EC-18A998C143D0}">
      <dsp:nvSpPr>
        <dsp:cNvPr id="0" name=""/>
        <dsp:cNvSpPr/>
      </dsp:nvSpPr>
      <dsp:spPr>
        <a:xfrm>
          <a:off x="0" y="0"/>
          <a:ext cx="3737708" cy="280465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/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/>
            <a:t>3.63 GPA </a:t>
          </a:r>
          <a:endParaRPr lang="zh-CN" sz="1800" kern="1200" dirty="0"/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/>
            <a:t>323  GRE </a:t>
          </a:r>
          <a:endParaRPr lang="zh-CN" sz="1800" kern="1200" dirty="0"/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/>
            <a:t>4.1    GRE Writing </a:t>
          </a:r>
          <a:endParaRPr lang="zh-CN" sz="1800" kern="1200" dirty="0"/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/>
            <a:t>680  GMAT </a:t>
          </a:r>
          <a:endParaRPr lang="zh-CN" sz="1800" kern="1200" dirty="0"/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/>
            <a:t>100 TOEFL</a:t>
          </a:r>
          <a:endParaRPr lang="zh-CN" sz="1800" kern="1200" dirty="0"/>
        </a:p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800" kern="1200" dirty="0" smtClean="0"/>
            <a:t>7.0</a:t>
          </a:r>
          <a:r>
            <a:rPr lang="en-US" sz="1800" kern="1200" dirty="0" smtClean="0"/>
            <a:t>+  IELTS</a:t>
          </a:r>
          <a:endParaRPr lang="zh-CN" sz="1800" kern="1200" dirty="0"/>
        </a:p>
      </dsp:txBody>
      <dsp:txXfrm>
        <a:off x="0" y="0"/>
        <a:ext cx="3737708" cy="28046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8F3E3C-FBCD-46C1-BA32-1D7590B6F119}" type="datetimeFigureOut">
              <a:rPr lang="zh-CN" altLang="en-US" smtClean="0"/>
              <a:pPr/>
              <a:t>2020/6/30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4E4A17-252F-4AA7-BDE4-ECC957CC3C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5275389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900691-BC26-4A87-A8FA-24BEF44534A5}" type="datetimeFigureOut">
              <a:rPr lang="zh-CN" altLang="en-US" smtClean="0"/>
              <a:pPr/>
              <a:t>2020/6/30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7384D0-E8C0-4FB2-93D8-B1A58490B2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07947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F3EAB-7849-4D1F-BC45-C2032C6F8670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131730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F3EAB-7849-4D1F-BC45-C2032C6F8670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131730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F3EAB-7849-4D1F-BC45-C2032C6F8670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131730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F3EAB-7849-4D1F-BC45-C2032C6F8670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131730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6D90B4-A623-D544-9AAE-A8CA82F3BEC4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371762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6D90B4-A623-D544-9AAE-A8CA82F3BEC4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671658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F3EAB-7849-4D1F-BC45-C2032C6F8670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131730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Questions?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6D90B4-A623-D544-9AAE-A8CA82F3BEC4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853060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aseline="0" dirty="0" smtClean="0"/>
              <a:t>奥斯汀位于美国西南部 </a:t>
            </a:r>
            <a:endParaRPr lang="en-US" baseline="0" dirty="0"/>
          </a:p>
          <a:p>
            <a:endParaRPr lang="en-US" baseline="0" dirty="0" smtClean="0"/>
          </a:p>
          <a:p>
            <a:r>
              <a:rPr lang="zh-CN" altLang="en-US" baseline="0" dirty="0" smtClean="0"/>
              <a:t>主要的国际城市，离休斯顿</a:t>
            </a:r>
            <a:r>
              <a:rPr lang="en-US" altLang="zh-CN" baseline="0" dirty="0" smtClean="0"/>
              <a:t>3</a:t>
            </a:r>
            <a:r>
              <a:rPr lang="zh-CN" altLang="en-US" baseline="0" dirty="0" smtClean="0"/>
              <a:t>小时车程、达拉斯</a:t>
            </a:r>
            <a:r>
              <a:rPr lang="en-US" altLang="zh-CN" baseline="0" dirty="0" smtClean="0"/>
              <a:t>4.5</a:t>
            </a:r>
            <a:r>
              <a:rPr lang="zh-CN" altLang="en-US" baseline="0" dirty="0" smtClean="0"/>
              <a:t>小时车程</a:t>
            </a:r>
            <a:endParaRPr lang="en-US" baseline="0" dirty="0"/>
          </a:p>
          <a:p>
            <a:endParaRPr lang="en-US" altLang="zh-CN" baseline="0" dirty="0" smtClean="0"/>
          </a:p>
          <a:p>
            <a:pPr defTabSz="897301" fontAlgn="base">
              <a:spcBef>
                <a:spcPct val="30000"/>
              </a:spcBef>
              <a:spcAft>
                <a:spcPct val="0"/>
              </a:spcAft>
              <a:defRPr/>
            </a:pPr>
            <a:r>
              <a:rPr lang="zh-CN" altLang="en-US" baseline="0" dirty="0" smtClean="0"/>
              <a:t>全美第</a:t>
            </a:r>
            <a:r>
              <a:rPr lang="en-US" altLang="zh-CN" baseline="0" dirty="0" smtClean="0"/>
              <a:t>11</a:t>
            </a:r>
            <a:r>
              <a:rPr lang="zh-CN" altLang="en-US" baseline="0" dirty="0" smtClean="0"/>
              <a:t>大城市，人口约</a:t>
            </a:r>
            <a:r>
              <a:rPr lang="en-US" altLang="zh-CN" baseline="0" dirty="0" smtClean="0"/>
              <a:t>93</a:t>
            </a:r>
            <a:r>
              <a:rPr lang="zh-CN" altLang="en-US" baseline="0" dirty="0" smtClean="0"/>
              <a:t>万，它是美国发展最快的城市之一，安全系数非常高。</a:t>
            </a:r>
            <a:endParaRPr lang="en-US" altLang="zh-CN" baseline="0" dirty="0" smtClean="0"/>
          </a:p>
          <a:p>
            <a:pPr defTabSz="89730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altLang="zh-CN" dirty="0" smtClean="0"/>
          </a:p>
          <a:p>
            <a:pPr defTabSz="897301" fontAlgn="base">
              <a:spcBef>
                <a:spcPct val="30000"/>
              </a:spcBef>
              <a:spcAft>
                <a:spcPct val="0"/>
              </a:spcAft>
              <a:defRPr/>
            </a:pPr>
            <a:r>
              <a:rPr lang="zh-CN" altLang="en-US" dirty="0" smtClean="0"/>
              <a:t>位于德克萨斯州一个被称为希尔乡村</a:t>
            </a:r>
            <a:r>
              <a:rPr lang="en-US" altLang="zh-CN" baseline="0" dirty="0" smtClean="0"/>
              <a:t>Hill country</a:t>
            </a:r>
            <a:r>
              <a:rPr lang="zh-CN" altLang="en-US" dirty="0" smtClean="0"/>
              <a:t>的地区附近。奥斯汀位于科罗拉多河上。</a:t>
            </a:r>
            <a:endParaRPr lang="en-US" altLang="zh-CN" baseline="0" dirty="0" smtClean="0"/>
          </a:p>
          <a:p>
            <a:pPr defTabSz="89730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altLang="zh-CN" dirty="0" smtClean="0"/>
          </a:p>
          <a:p>
            <a:pPr defTabSz="897301" fontAlgn="base">
              <a:spcBef>
                <a:spcPct val="30000"/>
              </a:spcBef>
              <a:spcAft>
                <a:spcPct val="0"/>
              </a:spcAft>
              <a:defRPr/>
            </a:pPr>
            <a:r>
              <a:rPr lang="zh-CN" altLang="en-US" dirty="0" smtClean="0"/>
              <a:t>有湖泊，泉水，森林。夏天炎热，冬天暖和，每年大约有</a:t>
            </a:r>
            <a:r>
              <a:rPr lang="en-US" altLang="zh-CN" dirty="0" smtClean="0"/>
              <a:t>300</a:t>
            </a:r>
            <a:r>
              <a:rPr lang="zh-CN" altLang="en-US" dirty="0" smtClean="0"/>
              <a:t>个晴天。</a:t>
            </a:r>
          </a:p>
          <a:p>
            <a:endParaRPr lang="en-US" altLang="zh-CN" baseline="0" dirty="0" smtClean="0"/>
          </a:p>
          <a:p>
            <a:pPr defTabSz="89730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altLang="zh-CN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6D90B4-A623-D544-9AAE-A8CA82F3BEC4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6875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F3EAB-7849-4D1F-BC45-C2032C6F8670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131730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F3EAB-7849-4D1F-BC45-C2032C6F8670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131730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F3EAB-7849-4D1F-BC45-C2032C6F8670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131730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6D90B4-A623-D544-9AAE-A8CA82F3BEC4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453124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6D90B4-A623-D544-9AAE-A8CA82F3BEC4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691948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F3EAB-7849-4D1F-BC45-C2032C6F8670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131730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F3EAB-7849-4D1F-BC45-C2032C6F8670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7131730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3048000" y="3124200"/>
            <a:ext cx="82296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048000" y="5003322"/>
            <a:ext cx="82296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10733828" y="1110597"/>
            <a:ext cx="2286000" cy="508000"/>
          </a:xfrm>
        </p:spPr>
        <p:txBody>
          <a:bodyPr/>
          <a:lstStyle/>
          <a:p>
            <a:fld id="{6BA47D22-9896-4CDC-AC41-67924EE0DE7C}" type="datetimeFigureOut">
              <a:rPr lang="zh-CN" altLang="en-US" smtClean="0"/>
              <a:pPr/>
              <a:t>2020/6/30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10045959" y="4117661"/>
            <a:ext cx="3657600" cy="51206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 bwMode="auto">
          <a:xfrm>
            <a:off x="508000" y="0"/>
            <a:ext cx="8128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368448" y="0"/>
            <a:ext cx="139552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矩形 13"/>
          <p:cNvSpPr/>
          <p:nvPr/>
        </p:nvSpPr>
        <p:spPr bwMode="auto">
          <a:xfrm>
            <a:off x="1320800" y="0"/>
            <a:ext cx="242496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 bwMode="auto">
          <a:xfrm>
            <a:off x="1521760" y="0"/>
            <a:ext cx="30704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4179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12192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1138816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2302187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422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1215180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矩形 26"/>
          <p:cNvSpPr/>
          <p:nvPr/>
        </p:nvSpPr>
        <p:spPr bwMode="auto">
          <a:xfrm>
            <a:off x="1625600" y="0"/>
            <a:ext cx="1016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812800" y="3429000"/>
            <a:ext cx="17272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746176" y="4866752"/>
            <a:ext cx="855232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椭圆 23"/>
          <p:cNvSpPr/>
          <p:nvPr/>
        </p:nvSpPr>
        <p:spPr bwMode="auto">
          <a:xfrm>
            <a:off x="1454773" y="5500632"/>
            <a:ext cx="18288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椭圆 25"/>
          <p:cNvSpPr/>
          <p:nvPr/>
        </p:nvSpPr>
        <p:spPr bwMode="auto">
          <a:xfrm>
            <a:off x="2218944" y="5788152"/>
            <a:ext cx="36576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椭圆 24"/>
          <p:cNvSpPr/>
          <p:nvPr/>
        </p:nvSpPr>
        <p:spPr>
          <a:xfrm>
            <a:off x="2540000" y="4495800"/>
            <a:ext cx="48768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767392" y="4928702"/>
            <a:ext cx="812800" cy="517524"/>
          </a:xfrm>
        </p:spPr>
        <p:txBody>
          <a:bodyPr/>
          <a:lstStyle/>
          <a:p>
            <a:fld id="{EE44B3FB-6FDD-43B6-ACB1-4F3BF8EFAC8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pull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7D22-9896-4CDC-AC41-67924EE0DE7C}" type="datetimeFigureOut">
              <a:rPr lang="zh-CN" altLang="en-US" smtClean="0"/>
              <a:pPr/>
              <a:t>2020/6/30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4B3FB-6FDD-43B6-ACB1-4F3BF8EFAC8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2352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7D22-9896-4CDC-AC41-67924EE0DE7C}" type="datetimeFigureOut">
              <a:rPr lang="zh-CN" altLang="en-US" smtClean="0"/>
              <a:pPr/>
              <a:t>2020/6/30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4B3FB-6FDD-43B6-ACB1-4F3BF8EFAC8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278808909"/>
      </p:ext>
    </p:extLst>
  </p:cSld>
  <p:clrMapOvr>
    <a:masterClrMapping/>
  </p:clrMapOvr>
  <p:transition spd="med">
    <p:pull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4018384" y="0"/>
            <a:ext cx="4155232" cy="6466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528457" y="81164"/>
            <a:ext cx="3135086" cy="480131"/>
          </a:xfrm>
        </p:spPr>
        <p:txBody>
          <a:bodyPr wrap="none">
            <a:noAutofit/>
          </a:bodyPr>
          <a:lstStyle>
            <a:lvl1pPr algn="ctr"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输入标题</a:t>
            </a: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62981683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9956800" cy="48737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BA47D22-9896-4CDC-AC41-67924EE0DE7C}" type="datetimeFigureOut">
              <a:rPr lang="zh-CN" altLang="en-US" smtClean="0"/>
              <a:pPr/>
              <a:t>2020/6/30</a:t>
            </a:fld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E44B3FB-6FDD-43B6-ACB1-4F3BF8EFAC8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48000" y="2895600"/>
            <a:ext cx="82296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048000" y="5010150"/>
            <a:ext cx="82296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10732008" y="1106932"/>
            <a:ext cx="2286000" cy="508000"/>
          </a:xfrm>
        </p:spPr>
        <p:txBody>
          <a:bodyPr/>
          <a:lstStyle/>
          <a:p>
            <a:fld id="{6BA47D22-9896-4CDC-AC41-67924EE0DE7C}" type="datetimeFigureOut">
              <a:rPr lang="zh-CN" altLang="en-US" smtClean="0"/>
              <a:pPr/>
              <a:t>2020/6/30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10046208" y="4114800"/>
            <a:ext cx="3657600" cy="51206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 bwMode="auto">
          <a:xfrm>
            <a:off x="508000" y="0"/>
            <a:ext cx="8128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368448" y="0"/>
            <a:ext cx="139552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1320800" y="0"/>
            <a:ext cx="242496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1521760" y="0"/>
            <a:ext cx="30704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4179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12192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138816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2302187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422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矩形 17"/>
          <p:cNvSpPr/>
          <p:nvPr/>
        </p:nvSpPr>
        <p:spPr bwMode="auto">
          <a:xfrm>
            <a:off x="1625600" y="0"/>
            <a:ext cx="1016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椭圆 18"/>
          <p:cNvSpPr/>
          <p:nvPr/>
        </p:nvSpPr>
        <p:spPr bwMode="auto">
          <a:xfrm>
            <a:off x="812800" y="3429000"/>
            <a:ext cx="17272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椭圆 19"/>
          <p:cNvSpPr/>
          <p:nvPr/>
        </p:nvSpPr>
        <p:spPr bwMode="auto">
          <a:xfrm>
            <a:off x="1766272" y="4866752"/>
            <a:ext cx="855232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1454773" y="5500632"/>
            <a:ext cx="18288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椭圆 21"/>
          <p:cNvSpPr/>
          <p:nvPr/>
        </p:nvSpPr>
        <p:spPr bwMode="auto">
          <a:xfrm>
            <a:off x="2218944" y="5791200"/>
            <a:ext cx="36576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2505387" y="4479888"/>
            <a:ext cx="48768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12130592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787488" y="4928702"/>
            <a:ext cx="812800" cy="517524"/>
          </a:xfrm>
        </p:spPr>
        <p:txBody>
          <a:bodyPr/>
          <a:lstStyle/>
          <a:p>
            <a:fld id="{EE44B3FB-6FDD-43B6-ACB1-4F3BF8EFAC8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7D22-9896-4CDC-AC41-67924EE0DE7C}" type="datetimeFigureOut">
              <a:rPr lang="zh-CN" altLang="en-US" smtClean="0"/>
              <a:pPr/>
              <a:t>2020/6/30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4B3FB-6FDD-43B6-ACB1-4F3BF8EFAC8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48768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5693664" y="1600200"/>
            <a:ext cx="48768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058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7D22-9896-4CDC-AC41-67924EE0DE7C}" type="datetimeFigureOut">
              <a:rPr lang="zh-CN" altLang="en-US" smtClean="0"/>
              <a:pPr/>
              <a:t>2020/6/30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4B3FB-6FDD-43B6-ACB1-4F3BF8EFAC8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609600" y="2362200"/>
            <a:ext cx="48768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5829300" y="2362200"/>
            <a:ext cx="48768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609600" y="1569720"/>
            <a:ext cx="48768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5791200" y="1569720"/>
            <a:ext cx="48768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BA47D22-9896-4CDC-AC41-67924EE0DE7C}" type="datetimeFigureOut">
              <a:rPr lang="zh-CN" altLang="en-US" smtClean="0"/>
              <a:pPr/>
              <a:t>2020/6/30</a:t>
            </a:fld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E44B3FB-6FDD-43B6-ACB1-4F3BF8EFAC8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7D22-9896-4CDC-AC41-67924EE0DE7C}" type="datetimeFigureOut">
              <a:rPr lang="zh-CN" altLang="en-US" smtClean="0"/>
              <a:pPr/>
              <a:t>2020/6/30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44B3FB-6FDD-43B6-ACB1-4F3BF8EFAC8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5547360" y="3124200"/>
            <a:ext cx="6309360" cy="6096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9083040" y="274320"/>
            <a:ext cx="2036064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83312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256395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椭圆 13"/>
          <p:cNvSpPr/>
          <p:nvPr/>
        </p:nvSpPr>
        <p:spPr>
          <a:xfrm>
            <a:off x="10875264" y="5715000"/>
            <a:ext cx="73152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406400" y="274320"/>
            <a:ext cx="75184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BA47D22-9896-4CDC-AC41-67924EE0DE7C}" type="datetimeFigureOut">
              <a:rPr lang="zh-CN" altLang="en-US" smtClean="0"/>
              <a:pPr/>
              <a:t>2020/6/30</a:t>
            </a:fld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EE44B3FB-6FDD-43B6-ACB1-4F3BF8EFAC8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pull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椭圆 12"/>
          <p:cNvSpPr/>
          <p:nvPr/>
        </p:nvSpPr>
        <p:spPr>
          <a:xfrm>
            <a:off x="10875264" y="5715000"/>
            <a:ext cx="73152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5518404" y="3124200"/>
            <a:ext cx="6309360" cy="6096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82296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9021064" y="264795"/>
            <a:ext cx="2032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83312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256395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BA47D22-9896-4CDC-AC41-67924EE0DE7C}" type="datetimeFigureOut">
              <a:rPr lang="zh-CN" altLang="en-US" smtClean="0"/>
              <a:pPr/>
              <a:t>2020/6/30</a:t>
            </a:fld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EE44B3FB-6FDD-43B6-ACB1-4F3BF8EFAC8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9568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99568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10454640" y="1017843"/>
            <a:ext cx="2011680" cy="512064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BA47D22-9896-4CDC-AC41-67924EE0DE7C}" type="datetimeFigureOut">
              <a:rPr lang="zh-CN" altLang="en-US" smtClean="0"/>
              <a:pPr/>
              <a:t>2020/6/30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9853648" y="3676280"/>
            <a:ext cx="3200400" cy="48768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1016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椭圆 11"/>
          <p:cNvSpPr/>
          <p:nvPr/>
        </p:nvSpPr>
        <p:spPr>
          <a:xfrm>
            <a:off x="10875264" y="5715000"/>
            <a:ext cx="73152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10838688" y="5734050"/>
            <a:ext cx="8128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EE44B3FB-6FDD-43B6-ACB1-4F3BF8EFAC8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50" r:id="rId12"/>
    <p:sldLayoutId id="2147483652" r:id="rId13"/>
  </p:sldLayoutIdLst>
  <p:transition spd="med">
    <p:pull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8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5.pn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s://global.utexas.edu/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1.bin"/><Relationship Id="rId5" Type="http://schemas.openxmlformats.org/officeDocument/2006/relationships/image" Target="../media/image40.jpeg"/><Relationship Id="rId4" Type="http://schemas.openxmlformats.org/officeDocument/2006/relationships/image" Target="../media/image1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ectangle 3"/>
          <p:cNvSpPr/>
          <p:nvPr/>
        </p:nvSpPr>
        <p:spPr>
          <a:xfrm>
            <a:off x="-32954" y="-1"/>
            <a:ext cx="12224954" cy="1059544"/>
          </a:xfrm>
          <a:prstGeom prst="rect">
            <a:avLst/>
          </a:prstGeom>
          <a:solidFill>
            <a:srgbClr val="BF5700">
              <a:alpha val="83000"/>
            </a:srgb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The University of Texas at Austin</a:t>
            </a:r>
          </a:p>
        </p:txBody>
      </p:sp>
      <p:pic>
        <p:nvPicPr>
          <p:cNvPr id="5" name="Picture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43939" y="950168"/>
            <a:ext cx="12235939" cy="495766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1865319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ectangle 3"/>
          <p:cNvSpPr/>
          <p:nvPr/>
        </p:nvSpPr>
        <p:spPr>
          <a:xfrm>
            <a:off x="-32954" y="-1"/>
            <a:ext cx="12224954" cy="1059544"/>
          </a:xfrm>
          <a:prstGeom prst="rect">
            <a:avLst/>
          </a:prstGeom>
          <a:solidFill>
            <a:srgbClr val="BF5700">
              <a:alpha val="83000"/>
            </a:srgb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The University of Texas at Austin</a:t>
            </a:r>
          </a:p>
        </p:txBody>
      </p:sp>
      <p:pic>
        <p:nvPicPr>
          <p:cNvPr id="4" name="Picture 6" descr="football_tunnel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4968" y="1701602"/>
            <a:ext cx="3960440" cy="244827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huddle_team_111607_30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083" r="10417"/>
          <a:stretch>
            <a:fillRect/>
          </a:stretch>
        </p:blipFill>
        <p:spPr bwMode="auto">
          <a:xfrm>
            <a:off x="4803031" y="4365898"/>
            <a:ext cx="4248472" cy="249369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Image result for olympic rings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583" y="2781721"/>
            <a:ext cx="4365168" cy="211778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50894073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示 3"/>
          <p:cNvGraphicFramePr/>
          <p:nvPr>
            <p:extLst>
              <p:ext uri="{D42A27DB-BD31-4B8C-83A1-F6EECF244321}">
                <p14:modId xmlns="" xmlns:p14="http://schemas.microsoft.com/office/powerpoint/2010/main" val="4016084937"/>
              </p:ext>
            </p:extLst>
          </p:nvPr>
        </p:nvGraphicFramePr>
        <p:xfrm>
          <a:off x="711200" y="2162908"/>
          <a:ext cx="3737708" cy="39450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Picture 3" descr="C:\Users\EANN\Desktop\UTA 校园风貌 360截图\360截图2017091623270965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8401" y="2286000"/>
            <a:ext cx="6478372" cy="2743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内容占位符 8"/>
          <p:cNvSpPr>
            <a:spLocks noGrp="1"/>
          </p:cNvSpPr>
          <p:nvPr>
            <p:ph idx="1"/>
          </p:nvPr>
        </p:nvSpPr>
        <p:spPr>
          <a:xfrm>
            <a:off x="609600" y="1600200"/>
            <a:ext cx="9774115" cy="562708"/>
          </a:xfrm>
        </p:spPr>
        <p:txBody>
          <a:bodyPr/>
          <a:lstStyle/>
          <a:p>
            <a:r>
              <a:rPr lang="zh-CN" altLang="en-US" b="1" dirty="0" smtClean="0">
                <a:latin typeface="宋体" pitchFamily="2" charset="-122"/>
                <a:ea typeface="宋体" pitchFamily="2" charset="-122"/>
              </a:rPr>
              <a:t>研究生录取标准化成绩：</a:t>
            </a:r>
            <a:endParaRPr lang="zh-CN" altLang="en-US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Rectangle 3"/>
          <p:cNvSpPr/>
          <p:nvPr/>
        </p:nvSpPr>
        <p:spPr>
          <a:xfrm>
            <a:off x="-32954" y="-1"/>
            <a:ext cx="12224954" cy="1059544"/>
          </a:xfrm>
          <a:prstGeom prst="rect">
            <a:avLst/>
          </a:prstGeom>
          <a:solidFill>
            <a:srgbClr val="BF5700">
              <a:alpha val="83000"/>
            </a:srgb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</a:rPr>
              <a:t>国际研究生录取概述</a:t>
            </a:r>
            <a:endParaRPr kumimoji="0" lang="en-US" sz="32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09679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/>
          <p:nvPr/>
        </p:nvSpPr>
        <p:spPr>
          <a:xfrm>
            <a:off x="-32954" y="-1"/>
            <a:ext cx="12224954" cy="1059544"/>
          </a:xfrm>
          <a:prstGeom prst="rect">
            <a:avLst/>
          </a:prstGeom>
          <a:solidFill>
            <a:srgbClr val="BF5700">
              <a:alpha val="83000"/>
            </a:srgb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</a:rPr>
              <a:t>100%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</a:rPr>
              <a:t>专业匹配度</a:t>
            </a:r>
            <a:endParaRPr kumimoji="0" lang="en-US" sz="32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</a:endParaRP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"/>
          </p:nvPr>
        </p:nvSpPr>
        <p:spPr>
          <a:xfrm>
            <a:off x="293076" y="1183092"/>
            <a:ext cx="4876800" cy="658368"/>
          </a:xfrm>
        </p:spPr>
        <p:txBody>
          <a:bodyPr/>
          <a:lstStyle/>
          <a:p>
            <a:r>
              <a:rPr lang="zh-CN" altLang="en-US" dirty="0" smtClean="0"/>
              <a:t>孙越崎学院</a:t>
            </a:r>
            <a:endParaRPr lang="zh-CN" altLang="en-US" dirty="0"/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3"/>
          </p:nvPr>
        </p:nvSpPr>
        <p:spPr>
          <a:xfrm>
            <a:off x="6808177" y="1129882"/>
            <a:ext cx="4876800" cy="658368"/>
          </a:xfrm>
        </p:spPr>
        <p:txBody>
          <a:bodyPr/>
          <a:lstStyle/>
          <a:p>
            <a:r>
              <a:rPr lang="en-US" altLang="zh-CN" kern="0" dirty="0" err="1">
                <a:solidFill>
                  <a:prstClr val="white"/>
                </a:solidFill>
                <a:latin typeface="Cambria" panose="02040503050406030204" pitchFamily="18" charset="0"/>
              </a:rPr>
              <a:t>Corkrell</a:t>
            </a:r>
            <a:r>
              <a:rPr lang="en-US" altLang="zh-CN" kern="0" dirty="0">
                <a:solidFill>
                  <a:prstClr val="white"/>
                </a:solidFill>
                <a:latin typeface="Cambria" panose="02040503050406030204" pitchFamily="18" charset="0"/>
              </a:rPr>
              <a:t> School of Engineering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375138" y="2136147"/>
            <a:ext cx="293956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dirty="0">
                <a:latin typeface="+mn-ea"/>
              </a:rPr>
              <a:t>采矿工程</a:t>
            </a:r>
            <a:endParaRPr lang="en-US" altLang="zh-CN" sz="2400" dirty="0">
              <a:latin typeface="+mn-ea"/>
            </a:endParaRPr>
          </a:p>
          <a:p>
            <a:pPr lvl="0"/>
            <a:r>
              <a:rPr lang="zh-CN" altLang="en-US" sz="2400" dirty="0">
                <a:latin typeface="+mn-ea"/>
              </a:rPr>
              <a:t>安全工程</a:t>
            </a:r>
            <a:endParaRPr lang="en-US" altLang="zh-CN" sz="2400" dirty="0">
              <a:latin typeface="+mn-ea"/>
            </a:endParaRPr>
          </a:p>
          <a:p>
            <a:pPr lvl="0"/>
            <a:r>
              <a:rPr lang="zh-CN" altLang="en-US" sz="2400" dirty="0">
                <a:latin typeface="+mn-ea"/>
              </a:rPr>
              <a:t>土木工程</a:t>
            </a:r>
            <a:endParaRPr lang="en-US" altLang="zh-CN" sz="2400" dirty="0">
              <a:latin typeface="+mn-ea"/>
            </a:endParaRPr>
          </a:p>
          <a:p>
            <a:pPr lvl="0"/>
            <a:r>
              <a:rPr lang="zh-CN" altLang="en-US" sz="2400" dirty="0">
                <a:latin typeface="+mn-ea"/>
              </a:rPr>
              <a:t>工程力学</a:t>
            </a:r>
            <a:endParaRPr lang="en-US" altLang="zh-CN" sz="2400" dirty="0">
              <a:latin typeface="+mn-ea"/>
            </a:endParaRPr>
          </a:p>
          <a:p>
            <a:pPr lvl="0"/>
            <a:r>
              <a:rPr lang="zh-CN" altLang="en-US" sz="2400" dirty="0">
                <a:latin typeface="+mn-ea"/>
              </a:rPr>
              <a:t>测绘工程</a:t>
            </a:r>
            <a:endParaRPr lang="en-US" altLang="zh-CN" sz="2400" dirty="0">
              <a:latin typeface="+mn-ea"/>
            </a:endParaRPr>
          </a:p>
          <a:p>
            <a:pPr lvl="0"/>
            <a:r>
              <a:rPr lang="zh-CN" altLang="en-US" sz="2400" dirty="0">
                <a:latin typeface="+mn-ea"/>
              </a:rPr>
              <a:t>地质工程</a:t>
            </a:r>
            <a:endParaRPr lang="en-US" altLang="zh-CN" sz="2400" dirty="0">
              <a:latin typeface="+mn-ea"/>
            </a:endParaRPr>
          </a:p>
          <a:p>
            <a:pPr lvl="0"/>
            <a:r>
              <a:rPr lang="zh-CN" altLang="en-US" sz="2400" dirty="0">
                <a:latin typeface="+mn-ea"/>
              </a:rPr>
              <a:t>矿物加工工程</a:t>
            </a:r>
            <a:endParaRPr lang="en-US" altLang="zh-CN" sz="2400" dirty="0">
              <a:latin typeface="+mn-ea"/>
            </a:endParaRPr>
          </a:p>
          <a:p>
            <a:pPr lvl="0"/>
            <a:r>
              <a:rPr lang="zh-CN" altLang="en-US" sz="2400" dirty="0">
                <a:latin typeface="+mn-ea"/>
              </a:rPr>
              <a:t>电气工程及其自动化</a:t>
            </a:r>
            <a:endParaRPr lang="en-US" altLang="zh-CN" sz="2400" dirty="0">
              <a:latin typeface="+mn-ea"/>
            </a:endParaRPr>
          </a:p>
          <a:p>
            <a:pPr lvl="0"/>
            <a:r>
              <a:rPr lang="zh-CN" altLang="en-US" sz="2400" dirty="0">
                <a:latin typeface="+mn-ea"/>
              </a:rPr>
              <a:t>机械工程</a:t>
            </a:r>
          </a:p>
        </p:txBody>
      </p:sp>
      <p:sp>
        <p:nvSpPr>
          <p:cNvPr id="18" name="矩形 17"/>
          <p:cNvSpPr/>
          <p:nvPr/>
        </p:nvSpPr>
        <p:spPr>
          <a:xfrm>
            <a:off x="5588977" y="1885552"/>
            <a:ext cx="6096000" cy="467820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en-US" altLang="zh-CN" sz="1400" dirty="0"/>
              <a:t>Petroleum Engineering </a:t>
            </a:r>
            <a:r>
              <a:rPr lang="zh-CN" altLang="en-US" sz="1400" dirty="0" smtClean="0"/>
              <a:t>石油工程    </a:t>
            </a:r>
            <a:r>
              <a:rPr lang="en-US" altLang="zh-CN" sz="1400" dirty="0" smtClean="0"/>
              <a:t>1</a:t>
            </a:r>
            <a:endParaRPr lang="en-US" altLang="zh-CN" sz="1400" dirty="0"/>
          </a:p>
          <a:p>
            <a:pPr lvl="0"/>
            <a:r>
              <a:rPr lang="en-US" altLang="zh-CN" sz="1400" dirty="0"/>
              <a:t>Civil Engineering </a:t>
            </a:r>
            <a:r>
              <a:rPr lang="zh-CN" altLang="en-US" sz="1400" dirty="0" smtClean="0"/>
              <a:t>土木工程     </a:t>
            </a:r>
            <a:r>
              <a:rPr lang="en-US" altLang="zh-CN" sz="1400" dirty="0" smtClean="0"/>
              <a:t>2</a:t>
            </a:r>
            <a:endParaRPr lang="en-US" altLang="zh-CN" sz="1400" dirty="0"/>
          </a:p>
          <a:p>
            <a:pPr lvl="0"/>
            <a:r>
              <a:rPr lang="en-US" altLang="zh-CN" sz="1400" dirty="0"/>
              <a:t>Mechanical Engineering </a:t>
            </a:r>
            <a:r>
              <a:rPr lang="zh-CN" altLang="en-US" sz="1400" dirty="0" smtClean="0">
                <a:latin typeface="+mn-ea"/>
              </a:rPr>
              <a:t>机械工程      </a:t>
            </a:r>
            <a:r>
              <a:rPr lang="en-US" altLang="zh-CN" sz="1400" dirty="0" smtClean="0">
                <a:latin typeface="+mn-ea"/>
              </a:rPr>
              <a:t>10</a:t>
            </a:r>
            <a:endParaRPr lang="en-US" altLang="zh-CN" sz="1400" dirty="0">
              <a:latin typeface="+mn-ea"/>
            </a:endParaRPr>
          </a:p>
          <a:p>
            <a:pPr lvl="0"/>
            <a:r>
              <a:rPr lang="en-US" altLang="zh-CN" sz="1400" dirty="0"/>
              <a:t>Electrical and Computer Engineering</a:t>
            </a:r>
            <a:r>
              <a:rPr lang="zh-CN" altLang="en-US" sz="1400" dirty="0"/>
              <a:t>电气与</a:t>
            </a:r>
            <a:r>
              <a:rPr lang="zh-CN" altLang="en-US" sz="1400" dirty="0" smtClean="0"/>
              <a:t>计算机工程        </a:t>
            </a:r>
            <a:r>
              <a:rPr lang="en-US" altLang="zh-CN" sz="1400" dirty="0" smtClean="0"/>
              <a:t>9</a:t>
            </a:r>
          </a:p>
          <a:p>
            <a:r>
              <a:rPr lang="en-US" altLang="zh-CN" sz="1400" dirty="0"/>
              <a:t>Energy Systems </a:t>
            </a:r>
            <a:r>
              <a:rPr lang="zh-CN" altLang="en-US" sz="1400" dirty="0"/>
              <a:t>能源</a:t>
            </a:r>
            <a:r>
              <a:rPr lang="zh-CN" altLang="en-US" sz="1400" dirty="0" smtClean="0"/>
              <a:t>系统     </a:t>
            </a:r>
            <a:r>
              <a:rPr lang="en-US" altLang="zh-CN" sz="1400" dirty="0" smtClean="0"/>
              <a:t>7</a:t>
            </a:r>
            <a:endParaRPr lang="en-US" altLang="zh-CN" sz="1400" dirty="0"/>
          </a:p>
          <a:p>
            <a:r>
              <a:rPr lang="en-US" altLang="zh-CN" sz="1400" dirty="0"/>
              <a:t>Materials </a:t>
            </a:r>
            <a:r>
              <a:rPr lang="en-US" altLang="zh-CN" sz="1400" dirty="0" err="1"/>
              <a:t>Science&amp;Engineering</a:t>
            </a:r>
            <a:r>
              <a:rPr lang="en-US" altLang="zh-CN" sz="1400" dirty="0"/>
              <a:t> </a:t>
            </a:r>
            <a:r>
              <a:rPr lang="zh-CN" altLang="en-US" sz="1400" dirty="0"/>
              <a:t>材料科学</a:t>
            </a:r>
            <a:r>
              <a:rPr lang="en-US" altLang="zh-CN" sz="1400" dirty="0"/>
              <a:t>&amp;</a:t>
            </a:r>
            <a:r>
              <a:rPr lang="zh-CN" altLang="en-US" sz="1400" dirty="0" smtClean="0"/>
              <a:t>工程        </a:t>
            </a:r>
            <a:r>
              <a:rPr lang="en-US" altLang="zh-CN" sz="1400" dirty="0" smtClean="0"/>
              <a:t>11</a:t>
            </a:r>
            <a:endParaRPr lang="en-US" altLang="zh-CN" sz="1400" dirty="0"/>
          </a:p>
          <a:p>
            <a:r>
              <a:rPr lang="en-US" altLang="zh-CN" sz="1400" dirty="0"/>
              <a:t>Engineering Mechanics </a:t>
            </a:r>
            <a:r>
              <a:rPr lang="zh-CN" altLang="en-US" sz="1400" dirty="0" smtClean="0"/>
              <a:t>工程力学      </a:t>
            </a:r>
            <a:r>
              <a:rPr lang="en-US" altLang="zh-CN" sz="1400" dirty="0" smtClean="0"/>
              <a:t>14</a:t>
            </a:r>
            <a:endParaRPr lang="en-US" altLang="zh-CN" sz="1400" dirty="0"/>
          </a:p>
          <a:p>
            <a:r>
              <a:rPr lang="en-US" altLang="zh-CN" sz="1400" dirty="0"/>
              <a:t>Software Engineering </a:t>
            </a:r>
            <a:r>
              <a:rPr lang="zh-CN" altLang="en-US" sz="1400" dirty="0" smtClean="0"/>
              <a:t>软件工程        </a:t>
            </a:r>
            <a:r>
              <a:rPr lang="en-US" altLang="zh-CN" sz="1400" dirty="0" smtClean="0"/>
              <a:t>9</a:t>
            </a:r>
          </a:p>
          <a:p>
            <a:pPr lvl="0"/>
            <a:r>
              <a:rPr lang="en-US" altLang="zh-CN" sz="1400" dirty="0"/>
              <a:t>Computer Engineering</a:t>
            </a:r>
            <a:r>
              <a:rPr lang="zh-CN" altLang="en-US" sz="1400" dirty="0" smtClean="0"/>
              <a:t>计算机工程    </a:t>
            </a:r>
            <a:r>
              <a:rPr lang="en-US" altLang="zh-CN" sz="1400" dirty="0" smtClean="0"/>
              <a:t>7   </a:t>
            </a:r>
            <a:endParaRPr lang="en-US" altLang="zh-CN" sz="1400" dirty="0"/>
          </a:p>
          <a:p>
            <a:r>
              <a:rPr lang="en-US" altLang="zh-CN" sz="1400" dirty="0"/>
              <a:t>Environmental &amp;Water Resources Engineering </a:t>
            </a:r>
            <a:r>
              <a:rPr lang="zh-CN" altLang="en-US" sz="1400" dirty="0"/>
              <a:t>环境</a:t>
            </a:r>
            <a:r>
              <a:rPr lang="en-US" altLang="zh-CN" sz="1400" dirty="0"/>
              <a:t>&amp;</a:t>
            </a:r>
            <a:r>
              <a:rPr lang="zh-CN" altLang="en-US" sz="1400" dirty="0"/>
              <a:t>水利资源</a:t>
            </a:r>
            <a:r>
              <a:rPr lang="zh-CN" altLang="en-US" sz="1400" dirty="0" smtClean="0"/>
              <a:t>工程   </a:t>
            </a:r>
            <a:r>
              <a:rPr lang="en-US" altLang="zh-CN" sz="1400" dirty="0" smtClean="0"/>
              <a:t>6</a:t>
            </a:r>
          </a:p>
          <a:p>
            <a:pPr lvl="0"/>
            <a:r>
              <a:rPr lang="en-US" altLang="zh-CN" sz="1400" dirty="0"/>
              <a:t>Manufacturing Systems Engineering</a:t>
            </a:r>
            <a:r>
              <a:rPr lang="zh-CN" altLang="en-US" sz="1400" dirty="0"/>
              <a:t>生产</a:t>
            </a:r>
            <a:r>
              <a:rPr lang="zh-CN" altLang="en-US" sz="1400" dirty="0" smtClean="0"/>
              <a:t>系统工程     </a:t>
            </a:r>
            <a:r>
              <a:rPr lang="en-US" altLang="zh-CN" sz="1400" dirty="0" smtClean="0"/>
              <a:t>11</a:t>
            </a:r>
            <a:endParaRPr lang="en-US" altLang="zh-CN" sz="1400" dirty="0"/>
          </a:p>
          <a:p>
            <a:pPr lvl="0"/>
            <a:r>
              <a:rPr lang="en-US" altLang="zh-CN" sz="1400" dirty="0"/>
              <a:t>Computer Architecture &amp; Embedded Processors</a:t>
            </a:r>
            <a:r>
              <a:rPr lang="zh-CN" altLang="en-US" sz="1400" dirty="0"/>
              <a:t>计算机系统结构</a:t>
            </a:r>
            <a:r>
              <a:rPr lang="en-US" altLang="zh-CN" sz="1400" dirty="0"/>
              <a:t>&amp;</a:t>
            </a:r>
            <a:r>
              <a:rPr lang="zh-CN" altLang="en-US" sz="1400" dirty="0"/>
              <a:t>嵌入式</a:t>
            </a:r>
            <a:r>
              <a:rPr lang="zh-CN" altLang="en-US" sz="1400" dirty="0" smtClean="0"/>
              <a:t>处理     </a:t>
            </a:r>
            <a:r>
              <a:rPr lang="en-US" altLang="zh-CN" sz="1400" dirty="0" smtClean="0"/>
              <a:t>9</a:t>
            </a:r>
            <a:endParaRPr lang="en-US" altLang="zh-CN" sz="1400" dirty="0"/>
          </a:p>
          <a:p>
            <a:pPr lvl="0"/>
            <a:r>
              <a:rPr lang="en-US" altLang="zh-CN" sz="1400" dirty="0" smtClean="0"/>
              <a:t>Electromagnetics </a:t>
            </a:r>
            <a:r>
              <a:rPr lang="en-US" altLang="zh-CN" sz="1400" dirty="0"/>
              <a:t>&amp;Acoustics</a:t>
            </a:r>
            <a:r>
              <a:rPr lang="zh-CN" altLang="en-US" sz="1400" dirty="0"/>
              <a:t>电磁学</a:t>
            </a:r>
            <a:r>
              <a:rPr lang="en-US" altLang="zh-CN" sz="1400" dirty="0"/>
              <a:t>&amp;</a:t>
            </a:r>
            <a:r>
              <a:rPr lang="zh-CN" altLang="en-US" sz="1400" dirty="0" smtClean="0"/>
              <a:t>声学    </a:t>
            </a:r>
            <a:r>
              <a:rPr lang="en-US" altLang="zh-CN" sz="1400" dirty="0" smtClean="0"/>
              <a:t>15</a:t>
            </a:r>
            <a:endParaRPr lang="en-US" altLang="zh-CN" sz="1400" dirty="0"/>
          </a:p>
          <a:p>
            <a:pPr lvl="0"/>
            <a:r>
              <a:rPr lang="en-US" altLang="zh-CN" sz="1400" dirty="0" smtClean="0"/>
              <a:t>Engineering </a:t>
            </a:r>
            <a:r>
              <a:rPr lang="en-US" altLang="zh-CN" sz="1400" dirty="0"/>
              <a:t>Management </a:t>
            </a:r>
            <a:r>
              <a:rPr lang="zh-CN" altLang="en-US" sz="1400" dirty="0"/>
              <a:t>工程</a:t>
            </a:r>
            <a:r>
              <a:rPr lang="zh-CN" altLang="en-US" sz="1400" dirty="0" smtClean="0"/>
              <a:t>管理     </a:t>
            </a:r>
            <a:r>
              <a:rPr lang="en-US" altLang="zh-CN" sz="1400" dirty="0" smtClean="0"/>
              <a:t>15</a:t>
            </a:r>
            <a:endParaRPr lang="en-US" altLang="zh-CN" sz="1400" dirty="0"/>
          </a:p>
          <a:p>
            <a:pPr lvl="0"/>
            <a:r>
              <a:rPr lang="en-US" altLang="zh-CN" sz="1400" dirty="0" smtClean="0"/>
              <a:t>Operations </a:t>
            </a:r>
            <a:r>
              <a:rPr lang="en-US" altLang="zh-CN" sz="1400" dirty="0" err="1"/>
              <a:t>Research&amp;Industrial</a:t>
            </a:r>
            <a:r>
              <a:rPr lang="en-US" altLang="zh-CN" sz="1400" dirty="0"/>
              <a:t> Engineering </a:t>
            </a:r>
            <a:r>
              <a:rPr lang="zh-CN" altLang="en-US" sz="1400" dirty="0"/>
              <a:t>运筹学</a:t>
            </a:r>
            <a:r>
              <a:rPr lang="en-US" altLang="zh-CN" sz="1400" dirty="0"/>
              <a:t>&amp;</a:t>
            </a:r>
            <a:r>
              <a:rPr lang="zh-CN" altLang="en-US" sz="1400" dirty="0" smtClean="0"/>
              <a:t>工业工程    </a:t>
            </a:r>
            <a:r>
              <a:rPr lang="en-US" altLang="zh-CN" sz="1400" dirty="0" smtClean="0"/>
              <a:t>21</a:t>
            </a:r>
            <a:endParaRPr lang="en-US" altLang="zh-CN" sz="1400" dirty="0"/>
          </a:p>
          <a:p>
            <a:pPr lvl="0"/>
            <a:r>
              <a:rPr lang="en-US" altLang="zh-CN" sz="1400" dirty="0"/>
              <a:t>Aerospace </a:t>
            </a:r>
            <a:r>
              <a:rPr lang="en-US" altLang="zh-CN" sz="1400" dirty="0" err="1"/>
              <a:t>Engineeing</a:t>
            </a:r>
            <a:r>
              <a:rPr lang="en-US" altLang="zh-CN" sz="1400" dirty="0"/>
              <a:t> </a:t>
            </a:r>
            <a:r>
              <a:rPr lang="zh-CN" altLang="en-US" sz="1400" dirty="0"/>
              <a:t>航空航天</a:t>
            </a:r>
            <a:r>
              <a:rPr lang="zh-CN" altLang="en-US" sz="1400" dirty="0" smtClean="0"/>
              <a:t>工程    </a:t>
            </a:r>
            <a:r>
              <a:rPr lang="en-US" altLang="zh-CN" sz="1400" dirty="0" smtClean="0"/>
              <a:t>8</a:t>
            </a:r>
          </a:p>
          <a:p>
            <a:pPr lvl="0"/>
            <a:r>
              <a:rPr lang="en-US" altLang="zh-CN" sz="1400" dirty="0"/>
              <a:t>Plasma, Quantum Electronics &amp; Optics</a:t>
            </a:r>
            <a:r>
              <a:rPr lang="zh-CN" altLang="zh-CN" sz="1400" dirty="0"/>
              <a:t>等离子，</a:t>
            </a:r>
            <a:r>
              <a:rPr lang="zh-CN" altLang="zh-CN" sz="1400" dirty="0" smtClean="0"/>
              <a:t>量子电子学</a:t>
            </a:r>
            <a:r>
              <a:rPr lang="en-US" altLang="zh-CN" sz="1400" dirty="0" smtClean="0"/>
              <a:t>    13</a:t>
            </a:r>
          </a:p>
          <a:p>
            <a:pPr lvl="0"/>
            <a:r>
              <a:rPr lang="en-US" altLang="zh-CN" sz="1400" dirty="0"/>
              <a:t>Solid-State Electronics</a:t>
            </a:r>
            <a:r>
              <a:rPr lang="zh-CN" altLang="zh-CN" sz="1400" dirty="0"/>
              <a:t>固态</a:t>
            </a:r>
            <a:r>
              <a:rPr lang="zh-CN" altLang="zh-CN" sz="1400" dirty="0" smtClean="0"/>
              <a:t>电子学</a:t>
            </a:r>
            <a:r>
              <a:rPr lang="en-US" altLang="zh-CN" sz="1400" dirty="0" smtClean="0"/>
              <a:t>     19</a:t>
            </a:r>
          </a:p>
          <a:p>
            <a:pPr lvl="0"/>
            <a:r>
              <a:rPr lang="en-US" altLang="zh-CN" sz="1400" dirty="0"/>
              <a:t>Energy &amp; Earth Resources</a:t>
            </a:r>
            <a:r>
              <a:rPr lang="zh-CN" altLang="zh-CN" sz="1400" dirty="0" smtClean="0"/>
              <a:t>能</a:t>
            </a:r>
            <a:r>
              <a:rPr lang="zh-CN" altLang="en-US" sz="1400" dirty="0" smtClean="0"/>
              <a:t>源</a:t>
            </a:r>
            <a:r>
              <a:rPr lang="en-US" altLang="zh-CN" sz="1400" dirty="0" smtClean="0"/>
              <a:t>&amp;</a:t>
            </a:r>
            <a:r>
              <a:rPr lang="zh-CN" altLang="zh-CN" sz="1400" dirty="0"/>
              <a:t>地球</a:t>
            </a:r>
            <a:r>
              <a:rPr lang="zh-CN" altLang="zh-CN" sz="1400" dirty="0" smtClean="0"/>
              <a:t>资源</a:t>
            </a:r>
            <a:r>
              <a:rPr lang="en-US" altLang="zh-CN" sz="1400" dirty="0" smtClean="0"/>
              <a:t>    6</a:t>
            </a:r>
          </a:p>
          <a:p>
            <a:pPr lvl="0"/>
            <a:r>
              <a:rPr lang="en-US" altLang="zh-CN" sz="1400" dirty="0"/>
              <a:t>Geological Sciences</a:t>
            </a:r>
            <a:r>
              <a:rPr lang="zh-CN" altLang="zh-CN" sz="1400" dirty="0"/>
              <a:t>地质</a:t>
            </a:r>
            <a:r>
              <a:rPr lang="zh-CN" altLang="zh-CN" sz="1400" dirty="0" smtClean="0"/>
              <a:t>科学</a:t>
            </a:r>
            <a:r>
              <a:rPr lang="en-US" altLang="zh-CN" sz="1400" dirty="0" smtClean="0"/>
              <a:t>     1</a:t>
            </a:r>
            <a:endParaRPr lang="en-US" altLang="zh-CN" sz="1400" dirty="0"/>
          </a:p>
        </p:txBody>
      </p:sp>
    </p:spTree>
    <p:extLst>
      <p:ext uri="{BB962C8B-B14F-4D97-AF65-F5344CB8AC3E}">
        <p14:creationId xmlns="" xmlns:p14="http://schemas.microsoft.com/office/powerpoint/2010/main" val="79871827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>
            <a:spLocks noGrp="1"/>
          </p:cNvSpPr>
          <p:nvPr>
            <p:ph type="title"/>
          </p:nvPr>
        </p:nvSpPr>
        <p:spPr>
          <a:xfrm>
            <a:off x="0" y="0"/>
            <a:ext cx="11667392" cy="1143000"/>
          </a:xfrm>
          <a:prstGeom prst="rect">
            <a:avLst/>
          </a:prstGeom>
          <a:solidFill>
            <a:srgbClr val="BF5700">
              <a:alpha val="83000"/>
            </a:srgbClr>
          </a:solidFill>
          <a:ln w="9525" cap="flat" cmpd="sng" algn="ctr">
            <a:noFill/>
            <a:prstDash val="solid"/>
          </a:ln>
          <a:effectLst/>
        </p:spPr>
        <p:txBody>
          <a:bodyPr rtlCol="0" anchor="ctr">
            <a:normAutofit fontScale="90000"/>
          </a:bodyPr>
          <a:lstStyle/>
          <a:p>
            <a:pPr algn="ctr" fontAlgn="base">
              <a:spcAft>
                <a:spcPct val="0"/>
              </a:spcAft>
              <a:defRPr/>
            </a:pPr>
            <a:r>
              <a:rPr lang="en-US" altLang="zh-CN" sz="4000" b="1" kern="0" dirty="0" err="1">
                <a:solidFill>
                  <a:prstClr val="white"/>
                </a:solidFill>
                <a:latin typeface="Franklin Gothic Book" pitchFamily="34" charset="0"/>
              </a:rPr>
              <a:t>Corkrell</a:t>
            </a:r>
            <a:r>
              <a:rPr lang="en-US" altLang="zh-CN" sz="4000" b="1" kern="0" dirty="0">
                <a:solidFill>
                  <a:prstClr val="white"/>
                </a:solidFill>
                <a:latin typeface="Franklin Gothic Book" pitchFamily="34" charset="0"/>
              </a:rPr>
              <a:t> School of Engineering</a:t>
            </a:r>
            <a:r>
              <a:rPr lang="zh-CN" altLang="en-US" sz="3200" dirty="0"/>
              <a:t/>
            </a:r>
            <a:br>
              <a:rPr lang="zh-CN" altLang="en-US" sz="3200" dirty="0"/>
            </a:br>
            <a:endParaRPr kumimoji="0" lang="en-US" sz="32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840" y="1164336"/>
            <a:ext cx="4154836" cy="569366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5676" y="1164336"/>
            <a:ext cx="4122666" cy="275703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343" y="1164336"/>
            <a:ext cx="3303148" cy="243051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5676" y="3921369"/>
            <a:ext cx="4244315" cy="286491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438342" y="3594847"/>
            <a:ext cx="3303149" cy="244295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88528973"/>
      </p:ext>
    </p:extLst>
  </p:cSld>
  <p:clrMapOvr>
    <a:masterClrMapping/>
  </p:clrMapOvr>
  <p:transition spd="med">
    <p:pull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ectangle 3"/>
          <p:cNvSpPr/>
          <p:nvPr/>
        </p:nvSpPr>
        <p:spPr>
          <a:xfrm>
            <a:off x="-32954" y="-1"/>
            <a:ext cx="12224954" cy="1059544"/>
          </a:xfrm>
          <a:prstGeom prst="rect">
            <a:avLst/>
          </a:prstGeom>
          <a:solidFill>
            <a:srgbClr val="BF5700">
              <a:alpha val="83000"/>
            </a:srgb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The University of Texas at Austin</a:t>
            </a:r>
          </a:p>
        </p:txBody>
      </p:sp>
      <p:sp>
        <p:nvSpPr>
          <p:cNvPr id="4" name="TextBox 43"/>
          <p:cNvSpPr txBox="1">
            <a:spLocks noChangeArrowheads="1"/>
          </p:cNvSpPr>
          <p:nvPr/>
        </p:nvSpPr>
        <p:spPr bwMode="auto">
          <a:xfrm>
            <a:off x="271846" y="1876324"/>
            <a:ext cx="300838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1800" b="1" dirty="0" smtClean="0">
                <a:latin typeface="微软雅黑" pitchFamily="34" charset="-122"/>
                <a:ea typeface="微软雅黑" pitchFamily="34" charset="-122"/>
              </a:rPr>
              <a:t>Austin</a:t>
            </a:r>
            <a:r>
              <a:rPr lang="zh-CN" altLang="en-US" sz="1800" b="1" dirty="0" smtClean="0">
                <a:latin typeface="微软雅黑" pitchFamily="34" charset="-122"/>
                <a:ea typeface="微软雅黑" pitchFamily="34" charset="-122"/>
              </a:rPr>
              <a:t>的高科技；</a:t>
            </a:r>
            <a:r>
              <a:rPr lang="en-US" altLang="zh-CN" sz="1800" b="1" dirty="0" smtClean="0">
                <a:latin typeface="微软雅黑" pitchFamily="34" charset="-122"/>
                <a:ea typeface="微软雅黑" pitchFamily="34" charset="-122"/>
              </a:rPr>
              <a:t>Dallas</a:t>
            </a:r>
            <a:r>
              <a:rPr lang="zh-CN" altLang="en-US" sz="1800" b="1" dirty="0" smtClean="0">
                <a:latin typeface="微软雅黑" pitchFamily="34" charset="-122"/>
                <a:ea typeface="微软雅黑" pitchFamily="34" charset="-122"/>
              </a:rPr>
              <a:t>的金融；</a:t>
            </a:r>
            <a:r>
              <a:rPr lang="en-US" altLang="zh-CN" sz="1800" b="1" dirty="0" smtClean="0">
                <a:latin typeface="微软雅黑" pitchFamily="34" charset="-122"/>
                <a:ea typeface="微软雅黑" pitchFamily="34" charset="-122"/>
              </a:rPr>
              <a:t>Houston</a:t>
            </a:r>
            <a:r>
              <a:rPr lang="zh-CN" altLang="en-US" sz="1800" b="1" dirty="0" smtClean="0">
                <a:latin typeface="微软雅黑" pitchFamily="34" charset="-122"/>
                <a:ea typeface="微软雅黑" pitchFamily="34" charset="-122"/>
              </a:rPr>
              <a:t>的石油能源</a:t>
            </a:r>
            <a:endParaRPr lang="en-US" altLang="zh-CN" sz="1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3"/>
          <p:cNvSpPr txBox="1">
            <a:spLocks noChangeArrowheads="1"/>
          </p:cNvSpPr>
          <p:nvPr/>
        </p:nvSpPr>
        <p:spPr bwMode="auto">
          <a:xfrm>
            <a:off x="3085833" y="3876314"/>
            <a:ext cx="3099057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UT 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Austin</a:t>
            </a:r>
            <a:r>
              <a:rPr lang="zh-CN" altLang="zh-CN" b="1" dirty="0" smtClean="0">
                <a:latin typeface="微软雅黑" pitchFamily="34" charset="-122"/>
                <a:ea typeface="微软雅黑" pitchFamily="34" charset="-122"/>
              </a:rPr>
              <a:t>有比较健全的职业指导体系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zh-CN" b="1" dirty="0" smtClean="0">
                <a:latin typeface="微软雅黑" pitchFamily="34" charset="-122"/>
                <a:ea typeface="微软雅黑" pitchFamily="34" charset="-122"/>
              </a:rPr>
              <a:t>每年会有两个针对理工科的大型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JOB FAIR</a:t>
            </a:r>
            <a:r>
              <a:rPr lang="zh-CN" altLang="zh-CN" b="1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有将近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200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家</a:t>
            </a:r>
            <a:r>
              <a:rPr lang="zh-CN" altLang="zh-CN" b="1" dirty="0" smtClean="0">
                <a:latin typeface="微软雅黑" pitchFamily="34" charset="-122"/>
                <a:ea typeface="微软雅黑" pitchFamily="34" charset="-122"/>
              </a:rPr>
              <a:t>相关的公司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被</a:t>
            </a:r>
            <a:r>
              <a:rPr lang="zh-CN" altLang="zh-CN" b="1" dirty="0" smtClean="0">
                <a:latin typeface="微软雅黑" pitchFamily="34" charset="-122"/>
                <a:ea typeface="微软雅黑" pitchFamily="34" charset="-122"/>
              </a:rPr>
              <a:t>邀请过来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，系教授也会推荐，学生基本都找不到不错的工作。</a:t>
            </a: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43"/>
          <p:cNvSpPr txBox="1">
            <a:spLocks noChangeArrowheads="1"/>
          </p:cNvSpPr>
          <p:nvPr/>
        </p:nvSpPr>
        <p:spPr bwMode="auto">
          <a:xfrm>
            <a:off x="8616415" y="3450834"/>
            <a:ext cx="3370181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1800" b="1" dirty="0" smtClean="0">
                <a:latin typeface="微软雅黑" pitchFamily="34" charset="-122"/>
                <a:ea typeface="微软雅黑" pitchFamily="34" charset="-122"/>
              </a:rPr>
              <a:t>Austin</a:t>
            </a:r>
            <a:r>
              <a:rPr lang="zh-CN" altLang="en-US" sz="1800" b="1" dirty="0" smtClean="0">
                <a:latin typeface="微软雅黑" pitchFamily="34" charset="-122"/>
                <a:ea typeface="微软雅黑" pitchFamily="34" charset="-122"/>
              </a:rPr>
              <a:t>誉为美国</a:t>
            </a:r>
            <a:r>
              <a:rPr lang="zh-CN" altLang="en-US" sz="1800" b="1" dirty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sz="1800" b="1" dirty="0">
                <a:latin typeface="微软雅黑" pitchFamily="34" charset="-122"/>
                <a:ea typeface="微软雅黑" pitchFamily="34" charset="-122"/>
              </a:rPr>
              <a:t>Silicon Hill</a:t>
            </a:r>
            <a:r>
              <a:rPr lang="zh-CN" altLang="en-US" sz="1800" b="1" dirty="0" smtClean="0">
                <a:latin typeface="微软雅黑" pitchFamily="34" charset="-122"/>
                <a:ea typeface="微软雅黑" pitchFamily="34" charset="-122"/>
              </a:rPr>
              <a:t>，戴尔，德州仪器的</a:t>
            </a:r>
            <a:r>
              <a:rPr lang="zh-CN" altLang="en-US" sz="1800" b="1" dirty="0">
                <a:latin typeface="微软雅黑" pitchFamily="34" charset="-122"/>
                <a:ea typeface="微软雅黑" pitchFamily="34" charset="-122"/>
              </a:rPr>
              <a:t>总部</a:t>
            </a:r>
            <a:r>
              <a:rPr lang="zh-CN" altLang="en-US" sz="1800" b="1" dirty="0" smtClean="0">
                <a:latin typeface="微软雅黑" pitchFamily="34" charset="-122"/>
                <a:ea typeface="微软雅黑" pitchFamily="34" charset="-122"/>
              </a:rPr>
              <a:t>，石油公司和油服公司，</a:t>
            </a:r>
            <a:r>
              <a:rPr lang="en-US" altLang="zh-CN" sz="1800" b="1" dirty="0" smtClean="0">
                <a:latin typeface="微软雅黑" pitchFamily="34" charset="-122"/>
                <a:ea typeface="微软雅黑" pitchFamily="34" charset="-122"/>
              </a:rPr>
              <a:t>IT</a:t>
            </a:r>
            <a:r>
              <a:rPr lang="zh-CN" altLang="en-US" sz="1800" b="1" dirty="0">
                <a:latin typeface="微软雅黑" pitchFamily="34" charset="-122"/>
                <a:ea typeface="微软雅黑" pitchFamily="34" charset="-122"/>
              </a:rPr>
              <a:t>公司，例如，</a:t>
            </a:r>
            <a:r>
              <a:rPr lang="en-US" altLang="zh-CN" sz="1800" b="1" dirty="0">
                <a:latin typeface="微软雅黑" pitchFamily="34" charset="-122"/>
                <a:ea typeface="微软雅黑" pitchFamily="34" charset="-122"/>
              </a:rPr>
              <a:t>IBM</a:t>
            </a:r>
            <a:r>
              <a:rPr lang="zh-CN" altLang="en-US" sz="1800" b="1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800" b="1" dirty="0">
                <a:latin typeface="微软雅黑" pitchFamily="34" charset="-122"/>
                <a:ea typeface="微软雅黑" pitchFamily="34" charset="-122"/>
              </a:rPr>
              <a:t>HP</a:t>
            </a:r>
            <a:r>
              <a:rPr lang="zh-CN" altLang="en-US" sz="1800" b="1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800" b="1" dirty="0" smtClean="0">
                <a:latin typeface="微软雅黑" pitchFamily="34" charset="-122"/>
                <a:ea typeface="微软雅黑" pitchFamily="34" charset="-122"/>
              </a:rPr>
              <a:t>Google</a:t>
            </a:r>
            <a:r>
              <a:rPr lang="zh-CN" altLang="en-US" sz="1800" b="1" dirty="0" smtClean="0">
                <a:latin typeface="微软雅黑" pitchFamily="34" charset="-122"/>
                <a:ea typeface="微软雅黑" pitchFamily="34" charset="-122"/>
              </a:rPr>
              <a:t>等</a:t>
            </a:r>
            <a:r>
              <a:rPr lang="zh-CN" altLang="en-US" sz="1800" b="1" dirty="0">
                <a:latin typeface="微软雅黑" pitchFamily="34" charset="-122"/>
                <a:ea typeface="微软雅黑" pitchFamily="34" charset="-122"/>
              </a:rPr>
              <a:t>公司</a:t>
            </a:r>
            <a:r>
              <a:rPr lang="zh-CN" altLang="en-US" sz="1800" b="1" dirty="0" smtClean="0">
                <a:latin typeface="微软雅黑" pitchFamily="34" charset="-122"/>
                <a:ea typeface="微软雅黑" pitchFamily="34" charset="-122"/>
              </a:rPr>
              <a:t>总部。</a:t>
            </a:r>
            <a:endParaRPr lang="en-US" altLang="zh-CN" sz="1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43"/>
          <p:cNvSpPr txBox="1">
            <a:spLocks noChangeArrowheads="1"/>
          </p:cNvSpPr>
          <p:nvPr/>
        </p:nvSpPr>
        <p:spPr bwMode="auto">
          <a:xfrm>
            <a:off x="5757696" y="2303097"/>
            <a:ext cx="340352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1800" b="1" dirty="0" smtClean="0">
                <a:latin typeface="微软雅黑" pitchFamily="34" charset="-122"/>
                <a:ea typeface="微软雅黑" pitchFamily="34" charset="-122"/>
              </a:rPr>
              <a:t>毕业证书</a:t>
            </a:r>
            <a:r>
              <a:rPr lang="zh-CN" altLang="en-US" sz="1800" b="1" dirty="0">
                <a:latin typeface="微软雅黑" pitchFamily="34" charset="-122"/>
                <a:ea typeface="微软雅黑" pitchFamily="34" charset="-122"/>
              </a:rPr>
              <a:t>足够敲开绝大多数顶尖公司的大门。</a:t>
            </a:r>
            <a:endParaRPr lang="en-US" altLang="zh-CN" sz="18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017842" y="3629993"/>
            <a:ext cx="1181594" cy="1181594"/>
            <a:chOff x="1325688" y="3604190"/>
            <a:chExt cx="1181594" cy="1181594"/>
          </a:xfrm>
        </p:grpSpPr>
        <p:sp>
          <p:nvSpPr>
            <p:cNvPr id="11" name="圆角矩形 10"/>
            <p:cNvSpPr/>
            <p:nvPr/>
          </p:nvSpPr>
          <p:spPr>
            <a:xfrm rot="18926425">
              <a:off x="1325688" y="3604190"/>
              <a:ext cx="1181594" cy="1181594"/>
            </a:xfrm>
            <a:prstGeom prst="roundRect">
              <a:avLst/>
            </a:prstGeom>
            <a:gradFill flip="none" rotWithShape="1">
              <a:gsLst>
                <a:gs pos="0">
                  <a:srgbClr val="C9CBC8"/>
                </a:gs>
                <a:gs pos="100000">
                  <a:srgbClr val="FCFCFC"/>
                </a:gs>
              </a:gsLst>
              <a:lin ang="8100000" scaled="1"/>
              <a:tileRect/>
            </a:gradFill>
            <a:ln>
              <a:gradFill flip="none" rotWithShape="1">
                <a:gsLst>
                  <a:gs pos="0">
                    <a:srgbClr val="FCFDFD"/>
                  </a:gs>
                  <a:gs pos="100000">
                    <a:srgbClr val="CFD4D0"/>
                  </a:gs>
                </a:gsLst>
                <a:lin ang="8100000" scaled="1"/>
                <a:tileRect/>
              </a:gradFill>
            </a:ln>
            <a:effectLst>
              <a:outerShdw blurRad="342900" dist="1524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TextBox 27"/>
            <p:cNvSpPr txBox="1"/>
            <p:nvPr/>
          </p:nvSpPr>
          <p:spPr>
            <a:xfrm>
              <a:off x="1611063" y="3764287"/>
              <a:ext cx="606255" cy="9130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5333" b="1" dirty="0" smtClean="0">
                  <a:latin typeface="微软雅黑" pitchFamily="34" charset="-122"/>
                  <a:ea typeface="造字工房劲黑（非商用）常规体" pitchFamily="50" charset="-122"/>
                </a:rPr>
                <a:t>1</a:t>
              </a:r>
              <a:endParaRPr lang="zh-CN" altLang="en-US" sz="5333" b="1" dirty="0">
                <a:latin typeface="微软雅黑" pitchFamily="34" charset="-122"/>
                <a:ea typeface="造字工房劲黑（非商用）常规体" pitchFamily="50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974833" y="2247406"/>
            <a:ext cx="1181594" cy="1181594"/>
            <a:chOff x="1325688" y="3604190"/>
            <a:chExt cx="1181594" cy="1181594"/>
          </a:xfrm>
        </p:grpSpPr>
        <p:sp>
          <p:nvSpPr>
            <p:cNvPr id="14" name="圆角矩形 13"/>
            <p:cNvSpPr/>
            <p:nvPr/>
          </p:nvSpPr>
          <p:spPr>
            <a:xfrm rot="18926425">
              <a:off x="1325688" y="3604190"/>
              <a:ext cx="1181594" cy="1181594"/>
            </a:xfrm>
            <a:prstGeom prst="roundRect">
              <a:avLst/>
            </a:prstGeom>
            <a:gradFill flip="none" rotWithShape="1">
              <a:gsLst>
                <a:gs pos="0">
                  <a:srgbClr val="C9CBC8"/>
                </a:gs>
                <a:gs pos="100000">
                  <a:srgbClr val="FCFCFC"/>
                </a:gs>
              </a:gsLst>
              <a:lin ang="8100000" scaled="1"/>
              <a:tileRect/>
            </a:gradFill>
            <a:ln>
              <a:gradFill flip="none" rotWithShape="1">
                <a:gsLst>
                  <a:gs pos="0">
                    <a:srgbClr val="FCFDFD"/>
                  </a:gs>
                  <a:gs pos="100000">
                    <a:srgbClr val="CFD4D0"/>
                  </a:gs>
                </a:gsLst>
                <a:lin ang="8100000" scaled="1"/>
                <a:tileRect/>
              </a:gradFill>
            </a:ln>
            <a:effectLst>
              <a:outerShdw blurRad="342900" dist="1524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TextBox 27"/>
            <p:cNvSpPr txBox="1"/>
            <p:nvPr/>
          </p:nvSpPr>
          <p:spPr>
            <a:xfrm>
              <a:off x="1611063" y="3764287"/>
              <a:ext cx="606255" cy="9130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5333" b="1" dirty="0" smtClean="0">
                  <a:latin typeface="微软雅黑" pitchFamily="34" charset="-122"/>
                  <a:ea typeface="造字工房劲黑（非商用）常规体" pitchFamily="50" charset="-122"/>
                </a:rPr>
                <a:t>2</a:t>
              </a:r>
              <a:endParaRPr lang="zh-CN" altLang="en-US" sz="5333" b="1" dirty="0">
                <a:latin typeface="微软雅黑" pitchFamily="34" charset="-122"/>
                <a:ea typeface="造字工房劲黑（非商用）常规体" pitchFamily="50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751691" y="3604190"/>
            <a:ext cx="1181594" cy="1181594"/>
            <a:chOff x="1325688" y="3604190"/>
            <a:chExt cx="1181594" cy="1181594"/>
          </a:xfrm>
        </p:grpSpPr>
        <p:sp>
          <p:nvSpPr>
            <p:cNvPr id="17" name="圆角矩形 16"/>
            <p:cNvSpPr/>
            <p:nvPr/>
          </p:nvSpPr>
          <p:spPr>
            <a:xfrm rot="18926425">
              <a:off x="1325688" y="3604190"/>
              <a:ext cx="1181594" cy="1181594"/>
            </a:xfrm>
            <a:prstGeom prst="roundRect">
              <a:avLst/>
            </a:prstGeom>
            <a:gradFill flip="none" rotWithShape="1">
              <a:gsLst>
                <a:gs pos="0">
                  <a:srgbClr val="C9CBC8"/>
                </a:gs>
                <a:gs pos="100000">
                  <a:srgbClr val="FCFCFC"/>
                </a:gs>
              </a:gsLst>
              <a:lin ang="8100000" scaled="1"/>
              <a:tileRect/>
            </a:gradFill>
            <a:ln>
              <a:gradFill flip="none" rotWithShape="1">
                <a:gsLst>
                  <a:gs pos="0">
                    <a:srgbClr val="FCFDFD"/>
                  </a:gs>
                  <a:gs pos="100000">
                    <a:srgbClr val="CFD4D0"/>
                  </a:gs>
                </a:gsLst>
                <a:lin ang="8100000" scaled="1"/>
                <a:tileRect/>
              </a:gradFill>
            </a:ln>
            <a:effectLst>
              <a:outerShdw blurRad="342900" dist="1524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TextBox 27"/>
            <p:cNvSpPr txBox="1"/>
            <p:nvPr/>
          </p:nvSpPr>
          <p:spPr>
            <a:xfrm>
              <a:off x="1611063" y="3764287"/>
              <a:ext cx="606255" cy="9130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5333" b="1" dirty="0" smtClean="0">
                  <a:latin typeface="微软雅黑" pitchFamily="34" charset="-122"/>
                  <a:ea typeface="造字工房劲黑（非商用）常规体" pitchFamily="50" charset="-122"/>
                </a:rPr>
                <a:t>3</a:t>
              </a:r>
              <a:endParaRPr lang="zh-CN" altLang="en-US" sz="5333" b="1" dirty="0">
                <a:latin typeface="微软雅黑" pitchFamily="34" charset="-122"/>
                <a:ea typeface="造字工房劲黑（非商用）常规体" pitchFamily="50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710709" y="1876324"/>
            <a:ext cx="1181594" cy="1181594"/>
            <a:chOff x="1325688" y="3604190"/>
            <a:chExt cx="1181594" cy="1181594"/>
          </a:xfrm>
        </p:grpSpPr>
        <p:sp>
          <p:nvSpPr>
            <p:cNvPr id="20" name="圆角矩形 19"/>
            <p:cNvSpPr/>
            <p:nvPr/>
          </p:nvSpPr>
          <p:spPr>
            <a:xfrm rot="18926425">
              <a:off x="1325688" y="3604190"/>
              <a:ext cx="1181594" cy="1181594"/>
            </a:xfrm>
            <a:prstGeom prst="roundRect">
              <a:avLst/>
            </a:prstGeom>
            <a:gradFill flip="none" rotWithShape="1">
              <a:gsLst>
                <a:gs pos="0">
                  <a:srgbClr val="C9CBC8"/>
                </a:gs>
                <a:gs pos="100000">
                  <a:srgbClr val="FCFCFC"/>
                </a:gs>
              </a:gsLst>
              <a:lin ang="8100000" scaled="1"/>
              <a:tileRect/>
            </a:gradFill>
            <a:ln>
              <a:gradFill flip="none" rotWithShape="1">
                <a:gsLst>
                  <a:gs pos="0">
                    <a:srgbClr val="FCFDFD"/>
                  </a:gs>
                  <a:gs pos="100000">
                    <a:srgbClr val="CFD4D0"/>
                  </a:gs>
                </a:gsLst>
                <a:lin ang="8100000" scaled="1"/>
                <a:tileRect/>
              </a:gradFill>
            </a:ln>
            <a:effectLst>
              <a:outerShdw blurRad="342900" dist="1524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TextBox 27"/>
            <p:cNvSpPr txBox="1"/>
            <p:nvPr/>
          </p:nvSpPr>
          <p:spPr>
            <a:xfrm>
              <a:off x="1611063" y="3764287"/>
              <a:ext cx="606255" cy="9130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5333" b="1" dirty="0" smtClean="0">
                  <a:latin typeface="微软雅黑" pitchFamily="34" charset="-122"/>
                  <a:ea typeface="造字工房劲黑（非商用）常规体" pitchFamily="50" charset="-122"/>
                </a:rPr>
                <a:t>4</a:t>
              </a:r>
              <a:endParaRPr lang="zh-CN" altLang="en-US" sz="5333" b="1" dirty="0">
                <a:latin typeface="微软雅黑" pitchFamily="34" charset="-122"/>
                <a:ea typeface="造字工房劲黑（非商用）常规体" pitchFamily="50" charset="-122"/>
              </a:endParaRPr>
            </a:p>
          </p:txBody>
        </p:sp>
      </p:grpSp>
      <p:sp>
        <p:nvSpPr>
          <p:cNvPr id="27" name="五边形 26"/>
          <p:cNvSpPr/>
          <p:nvPr/>
        </p:nvSpPr>
        <p:spPr>
          <a:xfrm rot="702582">
            <a:off x="245389" y="767816"/>
            <a:ext cx="3007848" cy="802422"/>
          </a:xfrm>
          <a:prstGeom prst="homePlate">
            <a:avLst/>
          </a:prstGeom>
          <a:solidFill>
            <a:srgbClr val="00B0F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/>
              <a:t>就业优势：</a:t>
            </a:r>
            <a:endParaRPr lang="zh-CN" altLang="en-US" sz="3600" b="1" dirty="0"/>
          </a:p>
        </p:txBody>
      </p:sp>
    </p:spTree>
    <p:extLst>
      <p:ext uri="{BB962C8B-B14F-4D97-AF65-F5344CB8AC3E}">
        <p14:creationId xmlns="" xmlns:p14="http://schemas.microsoft.com/office/powerpoint/2010/main" val="1407298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8044"/>
            <a:ext cx="12256477" cy="6894268"/>
          </a:xfrm>
          <a:prstGeom prst="rect">
            <a:avLst/>
          </a:prstGeom>
        </p:spPr>
      </p:pic>
      <p:sp>
        <p:nvSpPr>
          <p:cNvPr id="10" name="Rectangle 3"/>
          <p:cNvSpPr/>
          <p:nvPr/>
        </p:nvSpPr>
        <p:spPr>
          <a:xfrm>
            <a:off x="-32954" y="-1"/>
            <a:ext cx="12224954" cy="1059544"/>
          </a:xfrm>
          <a:prstGeom prst="rect">
            <a:avLst/>
          </a:prstGeom>
          <a:solidFill>
            <a:srgbClr val="BF5700">
              <a:alpha val="83000"/>
            </a:srgb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400" b="1" spc="300" dirty="0" smtClean="0">
                <a:latin typeface="League Spartan" pitchFamily="2" charset="77"/>
              </a:rPr>
              <a:t>VIRTUAL INTERNATIONAL </a:t>
            </a:r>
            <a:r>
              <a:rPr lang="en-US" altLang="zh-CN" sz="4400" b="1" spc="300" dirty="0">
                <a:latin typeface="League Spartan" pitchFamily="2" charset="77"/>
              </a:rPr>
              <a:t>ACADEMY</a:t>
            </a:r>
            <a:endParaRPr kumimoji="0" lang="en-US" sz="44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89086" y="1521965"/>
            <a:ext cx="10559560" cy="7417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Franklin Gothic Book" pitchFamily="34" charset="0"/>
                <a:ea typeface="宋体" pitchFamily="2" charset="-122"/>
              </a:rPr>
              <a:t>2020</a:t>
            </a:r>
            <a:r>
              <a:rPr lang="zh-CN" altLang="en-US" sz="2800" b="1" dirty="0" smtClean="0">
                <a:latin typeface="Franklin Gothic Book" pitchFamily="34" charset="0"/>
                <a:ea typeface="宋体" pitchFamily="2" charset="-122"/>
              </a:rPr>
              <a:t>年在线暑期专业方向：</a:t>
            </a:r>
            <a:endParaRPr lang="en-US" altLang="zh-CN" sz="2800" b="1" dirty="0" smtClean="0">
              <a:latin typeface="Franklin Gothic Book" pitchFamily="34" charset="0"/>
              <a:ea typeface="宋体" pitchFamily="2" charset="-122"/>
            </a:endParaRPr>
          </a:p>
          <a:p>
            <a:endParaRPr lang="en-US" altLang="zh-CN" sz="2800" dirty="0">
              <a:latin typeface="Franklin Gothic Book" pitchFamily="34" charset="0"/>
              <a:ea typeface="宋体" pitchFamily="2" charset="-122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 dirty="0" smtClean="0">
                <a:latin typeface="Franklin Gothic Book" panose="020B0503020102020204" pitchFamily="34" charset="0"/>
                <a:ea typeface="宋体" pitchFamily="2" charset="-122"/>
              </a:rPr>
              <a:t>Accounting </a:t>
            </a:r>
            <a:r>
              <a:rPr lang="zh-CN" altLang="en-US" sz="2800" dirty="0" smtClean="0">
                <a:latin typeface="Franklin Gothic Book" panose="020B0503020102020204" pitchFamily="34" charset="0"/>
                <a:ea typeface="宋体" pitchFamily="2" charset="-122"/>
              </a:rPr>
              <a:t>会计</a:t>
            </a:r>
            <a:endParaRPr lang="en-US" altLang="zh-CN" sz="2800" dirty="0" smtClean="0">
              <a:latin typeface="Franklin Gothic Book" panose="020B0503020102020204" pitchFamily="34" charset="0"/>
              <a:ea typeface="宋体" pitchFamily="2" charset="-122"/>
            </a:endParaRPr>
          </a:p>
          <a:p>
            <a:endParaRPr lang="en-US" altLang="zh-CN" sz="2800" dirty="0">
              <a:latin typeface="Franklin Gothic Book" panose="020B0503020102020204" pitchFamily="34" charset="0"/>
              <a:ea typeface="宋体" pitchFamily="2" charset="-122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 b="1" dirty="0" smtClean="0">
                <a:latin typeface="Franklin Gothic Book" panose="020B0503020102020204" pitchFamily="34" charset="0"/>
                <a:ea typeface="宋体" pitchFamily="2" charset="-122"/>
              </a:rPr>
              <a:t>Engineering </a:t>
            </a:r>
            <a:r>
              <a:rPr lang="zh-CN" altLang="en-US" sz="2800" b="1" dirty="0" smtClean="0">
                <a:latin typeface="Franklin Gothic Book" panose="020B0503020102020204" pitchFamily="34" charset="0"/>
                <a:ea typeface="宋体" pitchFamily="2" charset="-122"/>
              </a:rPr>
              <a:t>工程</a:t>
            </a:r>
            <a:endParaRPr lang="en-US" altLang="zh-CN" sz="2800" b="1" dirty="0" smtClean="0">
              <a:latin typeface="Franklin Gothic Book" panose="020B0503020102020204" pitchFamily="34" charset="0"/>
              <a:ea typeface="宋体" pitchFamily="2" charset="-122"/>
            </a:endParaRPr>
          </a:p>
          <a:p>
            <a:endParaRPr lang="en-US" altLang="zh-CN" sz="2800" dirty="0" smtClean="0">
              <a:latin typeface="Franklin Gothic Book" panose="020B0503020102020204" pitchFamily="34" charset="0"/>
              <a:ea typeface="宋体" pitchFamily="2" charset="-122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 b="1" dirty="0">
                <a:latin typeface="Franklin Gothic Book" pitchFamily="34" charset="0"/>
                <a:ea typeface="宋体" pitchFamily="2" charset="-122"/>
              </a:rPr>
              <a:t>Renewable </a:t>
            </a:r>
            <a:r>
              <a:rPr lang="en-US" altLang="zh-CN" sz="2800" b="1" dirty="0" smtClean="0">
                <a:latin typeface="Franklin Gothic Book" pitchFamily="34" charset="0"/>
                <a:ea typeface="宋体" pitchFamily="2" charset="-122"/>
              </a:rPr>
              <a:t>Energy </a:t>
            </a:r>
            <a:r>
              <a:rPr lang="zh-CN" altLang="en-US" sz="2800" b="1" dirty="0" smtClean="0">
                <a:latin typeface="Franklin Gothic Book" pitchFamily="34" charset="0"/>
                <a:ea typeface="宋体" pitchFamily="2" charset="-122"/>
              </a:rPr>
              <a:t>可再生能源</a:t>
            </a:r>
            <a:endParaRPr lang="en-US" altLang="zh-CN" sz="2800" b="1" dirty="0" smtClean="0">
              <a:latin typeface="Franklin Gothic Book" pitchFamily="34" charset="0"/>
              <a:ea typeface="宋体" pitchFamily="2" charset="-122"/>
            </a:endParaRPr>
          </a:p>
          <a:p>
            <a:endParaRPr lang="en-US" altLang="zh-CN" sz="2800" dirty="0">
              <a:latin typeface="Franklin Gothic Book" panose="020B0503020102020204" pitchFamily="34" charset="0"/>
              <a:ea typeface="宋体" pitchFamily="2" charset="-122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 dirty="0" smtClean="0">
                <a:latin typeface="Franklin Gothic Book" panose="020B0503020102020204" pitchFamily="34" charset="0"/>
                <a:ea typeface="宋体" pitchFamily="2" charset="-122"/>
              </a:rPr>
              <a:t>Advertising </a:t>
            </a:r>
            <a:r>
              <a:rPr lang="en-US" altLang="zh-CN" sz="2800" dirty="0">
                <a:latin typeface="Franklin Gothic Book" panose="020B0503020102020204" pitchFamily="34" charset="0"/>
                <a:ea typeface="宋体" pitchFamily="2" charset="-122"/>
              </a:rPr>
              <a:t>and Public </a:t>
            </a:r>
            <a:r>
              <a:rPr lang="en-US" altLang="zh-CN" sz="2800" dirty="0" smtClean="0">
                <a:latin typeface="Franklin Gothic Book" panose="020B0503020102020204" pitchFamily="34" charset="0"/>
                <a:ea typeface="宋体" pitchFamily="2" charset="-122"/>
              </a:rPr>
              <a:t>Relations </a:t>
            </a:r>
            <a:r>
              <a:rPr lang="zh-CN" altLang="en-US" sz="2800" dirty="0" smtClean="0">
                <a:latin typeface="Franklin Gothic Book" panose="020B0503020102020204" pitchFamily="34" charset="0"/>
                <a:ea typeface="宋体" pitchFamily="2" charset="-122"/>
              </a:rPr>
              <a:t>广告与公共关系</a:t>
            </a:r>
            <a:endParaRPr lang="en-US" altLang="zh-CN" sz="2800" dirty="0" smtClean="0">
              <a:latin typeface="Franklin Gothic Book" panose="020B0503020102020204" pitchFamily="34" charset="0"/>
              <a:ea typeface="宋体" pitchFamily="2" charset="-122"/>
            </a:endParaRPr>
          </a:p>
          <a:p>
            <a:endParaRPr lang="en-US" altLang="zh-CN" sz="2800" dirty="0">
              <a:latin typeface="Franklin Gothic Book" panose="020B0503020102020204" pitchFamily="34" charset="0"/>
              <a:ea typeface="宋体" pitchFamily="2" charset="-122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 dirty="0" smtClean="0">
                <a:latin typeface="Franklin Gothic Book" panose="020B0503020102020204" pitchFamily="34" charset="0"/>
                <a:ea typeface="宋体" pitchFamily="2" charset="-122"/>
              </a:rPr>
              <a:t>Language </a:t>
            </a:r>
            <a:r>
              <a:rPr lang="en-US" altLang="zh-CN" sz="2800" dirty="0">
                <a:latin typeface="Franklin Gothic Book" panose="020B0503020102020204" pitchFamily="34" charset="0"/>
                <a:ea typeface="宋体" pitchFamily="2" charset="-122"/>
              </a:rPr>
              <a:t>and </a:t>
            </a:r>
            <a:r>
              <a:rPr lang="en-US" altLang="zh-CN" sz="2800" dirty="0" smtClean="0">
                <a:latin typeface="Franklin Gothic Book" panose="020B0503020102020204" pitchFamily="34" charset="0"/>
                <a:ea typeface="宋体" pitchFamily="2" charset="-122"/>
              </a:rPr>
              <a:t>Culture </a:t>
            </a:r>
            <a:r>
              <a:rPr lang="zh-CN" altLang="en-US" sz="2800" dirty="0" smtClean="0">
                <a:latin typeface="Franklin Gothic Book" panose="020B0503020102020204" pitchFamily="34" charset="0"/>
                <a:ea typeface="宋体" pitchFamily="2" charset="-122"/>
              </a:rPr>
              <a:t>语言与文化</a:t>
            </a:r>
            <a:endParaRPr lang="en-US" altLang="zh-CN" sz="2800" dirty="0" smtClean="0">
              <a:latin typeface="Franklin Gothic Book" panose="020B0503020102020204" pitchFamily="34" charset="0"/>
              <a:ea typeface="宋体" pitchFamily="2" charset="-122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altLang="zh-CN" sz="2800" dirty="0">
              <a:latin typeface="Franklin Gothic Book" panose="020B0503020102020204" pitchFamily="34" charset="0"/>
            </a:endParaRPr>
          </a:p>
          <a:p>
            <a:endParaRPr lang="en-US" altLang="zh-CN" sz="2800" dirty="0" smtClean="0">
              <a:latin typeface="Franklin Gothic Book" panose="020B05030201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altLang="zh-CN" sz="2800" dirty="0">
              <a:latin typeface="Franklin Gothic Book" panose="020B05030201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altLang="zh-CN" sz="2800" dirty="0" smtClean="0">
              <a:latin typeface="Franklin Gothic Book" panose="020B0503020102020204" pitchFamily="34" charset="0"/>
            </a:endParaRPr>
          </a:p>
          <a:p>
            <a:endParaRPr lang="en-US" altLang="zh-CN" sz="2800" dirty="0">
              <a:latin typeface="Franklin Gothic Book" panose="020B0503020102020204" pitchFamily="34" charset="0"/>
            </a:endParaRPr>
          </a:p>
        </p:txBody>
      </p:sp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50844" y="1098919"/>
            <a:ext cx="6141156" cy="4001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610187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956800" cy="854251"/>
          </a:xfrm>
        </p:spPr>
        <p:txBody>
          <a:bodyPr>
            <a:normAutofit/>
          </a:bodyPr>
          <a:lstStyle/>
          <a:p>
            <a:r>
              <a:rPr lang="en-US" altLang="zh-CN" sz="3200" b="1" dirty="0" err="1" smtClean="0">
                <a:solidFill>
                  <a:schemeClr val="tx1"/>
                </a:solidFill>
                <a:latin typeface="+mn-ea"/>
                <a:ea typeface="+mn-ea"/>
              </a:rPr>
              <a:t>课程</a:t>
            </a:r>
            <a:r>
              <a:rPr lang="zh-CN" altLang="en-US" sz="3200" b="1" dirty="0" smtClean="0">
                <a:solidFill>
                  <a:schemeClr val="tx1"/>
                </a:solidFill>
                <a:latin typeface="+mn-ea"/>
                <a:ea typeface="+mn-ea"/>
              </a:rPr>
              <a:t>安排</a:t>
            </a:r>
            <a:endParaRPr lang="zh-CN" altLang="en-US" sz="3200" b="1" dirty="0">
              <a:latin typeface="+mn-ea"/>
              <a:ea typeface="+mn-ea"/>
            </a:endParaRP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="" xmlns:p14="http://schemas.microsoft.com/office/powerpoint/2010/main" val="2233688764"/>
              </p:ext>
            </p:extLst>
          </p:nvPr>
        </p:nvGraphicFramePr>
        <p:xfrm>
          <a:off x="609600" y="1600200"/>
          <a:ext cx="9956800" cy="4297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56800"/>
              </a:tblGrid>
              <a:tr h="7772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0" kern="100" baseline="0" dirty="0" err="1" smtClean="0">
                          <a:solidFill>
                            <a:srgbClr val="000000"/>
                          </a:solidFill>
                          <a:latin typeface="Franklin Gothic Book" pitchFamily="34" charset="0"/>
                          <a:ea typeface="宋体" pitchFamily="2" charset="-122"/>
                          <a:cs typeface="Calibri"/>
                        </a:rPr>
                        <a:t>会计</a:t>
                      </a:r>
                      <a:r>
                        <a:rPr lang="en-US" altLang="zh-CN" sz="1800" b="0" kern="100" baseline="0" dirty="0" smtClean="0">
                          <a:solidFill>
                            <a:srgbClr val="000000"/>
                          </a:solidFill>
                          <a:latin typeface="Franklin Gothic Book" pitchFamily="34" charset="0"/>
                          <a:ea typeface="宋体" pitchFamily="2" charset="-122"/>
                          <a:cs typeface="Calibri"/>
                        </a:rPr>
                        <a:t> Accounting</a:t>
                      </a:r>
                      <a:r>
                        <a:rPr lang="zh-CN" altLang="en-US" sz="1800" b="0" kern="100" baseline="0" dirty="0" smtClean="0">
                          <a:solidFill>
                            <a:srgbClr val="000000"/>
                          </a:solidFill>
                          <a:latin typeface="Franklin Gothic Book" pitchFamily="34" charset="0"/>
                          <a:ea typeface="宋体" pitchFamily="2" charset="-122"/>
                          <a:cs typeface="Calibri"/>
                        </a:rPr>
                        <a:t>：商务</a:t>
                      </a:r>
                      <a:r>
                        <a:rPr lang="zh-CN" altLang="zh-CN" sz="1800" b="0" baseline="0" dirty="0" smtClean="0">
                          <a:solidFill>
                            <a:schemeClr val="tx1"/>
                          </a:solidFill>
                          <a:latin typeface="Franklin Gothic Book" pitchFamily="34" charset="0"/>
                          <a:ea typeface="宋体" pitchFamily="2" charset="-122"/>
                        </a:rPr>
                        <a:t>英语</a:t>
                      </a:r>
                      <a:r>
                        <a:rPr lang="zh-CN" altLang="zh-CN" sz="1800" b="0" baseline="0" dirty="0" smtClean="0">
                          <a:solidFill>
                            <a:schemeClr val="tx1"/>
                          </a:solidFill>
                          <a:latin typeface="Franklin Gothic Book" pitchFamily="34" charset="0"/>
                          <a:ea typeface="宋体" pitchFamily="2" charset="-122"/>
                        </a:rPr>
                        <a:t>口语</a:t>
                      </a:r>
                      <a:r>
                        <a:rPr lang="zh-CN" altLang="en-US" sz="1800" b="0" baseline="0" dirty="0" smtClean="0">
                          <a:solidFill>
                            <a:schemeClr val="tx1"/>
                          </a:solidFill>
                          <a:latin typeface="Franklin Gothic Book" pitchFamily="34" charset="0"/>
                          <a:ea typeface="宋体" pitchFamily="2" charset="-122"/>
                        </a:rPr>
                        <a:t>、商务</a:t>
                      </a:r>
                      <a:r>
                        <a:rPr lang="zh-CN" altLang="zh-CN" sz="1800" b="0" baseline="0" dirty="0" smtClean="0">
                          <a:solidFill>
                            <a:schemeClr val="tx1"/>
                          </a:solidFill>
                          <a:latin typeface="Franklin Gothic Book" pitchFamily="34" charset="0"/>
                          <a:ea typeface="宋体" pitchFamily="2" charset="-122"/>
                        </a:rPr>
                        <a:t>英语</a:t>
                      </a:r>
                      <a:r>
                        <a:rPr lang="zh-CN" altLang="zh-CN" sz="1800" b="0" baseline="0" dirty="0" smtClean="0">
                          <a:solidFill>
                            <a:schemeClr val="tx1"/>
                          </a:solidFill>
                          <a:latin typeface="Franklin Gothic Book" pitchFamily="34" charset="0"/>
                          <a:ea typeface="宋体" pitchFamily="2" charset="-122"/>
                        </a:rPr>
                        <a:t>写作</a:t>
                      </a:r>
                      <a:r>
                        <a:rPr lang="zh-CN" altLang="en-US" sz="1800" b="0" baseline="0" dirty="0" smtClean="0">
                          <a:solidFill>
                            <a:schemeClr val="tx1"/>
                          </a:solidFill>
                          <a:latin typeface="Franklin Gothic Book" pitchFamily="34" charset="0"/>
                          <a:ea typeface="宋体" pitchFamily="2" charset="-122"/>
                        </a:rPr>
                        <a:t>、</a:t>
                      </a:r>
                      <a:r>
                        <a:rPr lang="zh-CN" altLang="zh-CN" sz="1800" b="0" baseline="0" dirty="0" smtClean="0">
                          <a:solidFill>
                            <a:schemeClr val="tx1"/>
                          </a:solidFill>
                          <a:latin typeface="Franklin Gothic Book" pitchFamily="34" charset="0"/>
                          <a:ea typeface="宋体" pitchFamily="2" charset="-122"/>
                        </a:rPr>
                        <a:t>会计基础、金融学</a:t>
                      </a:r>
                      <a:endParaRPr lang="zh-CN" altLang="zh-CN" sz="1800" b="0" kern="100" baseline="0" dirty="0" smtClean="0">
                        <a:solidFill>
                          <a:schemeClr val="tx1"/>
                        </a:solidFill>
                        <a:latin typeface="Franklin Gothic Book" pitchFamily="34" charset="0"/>
                        <a:ea typeface="宋体" pitchFamily="2" charset="-122"/>
                        <a:cs typeface="Times New Roman"/>
                      </a:endParaRPr>
                    </a:p>
                    <a:p>
                      <a:endParaRPr lang="zh-CN" altLang="en-US" baseline="0" dirty="0">
                        <a:latin typeface="Franklin Gothic Book" pitchFamily="34" charset="0"/>
                        <a:ea typeface="宋体" pitchFamily="2" charset="-122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7772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1" baseline="0" dirty="0" err="1" smtClean="0">
                          <a:latin typeface="Franklin Gothic Book" pitchFamily="34" charset="0"/>
                          <a:ea typeface="宋体" pitchFamily="2" charset="-122"/>
                        </a:rPr>
                        <a:t>工程</a:t>
                      </a:r>
                      <a:r>
                        <a:rPr lang="en-US" altLang="zh-CN" sz="1800" b="1" baseline="0" dirty="0" smtClean="0">
                          <a:latin typeface="Franklin Gothic Book" pitchFamily="34" charset="0"/>
                          <a:ea typeface="宋体" pitchFamily="2" charset="-122"/>
                        </a:rPr>
                        <a:t> Engineering</a:t>
                      </a:r>
                      <a:r>
                        <a:rPr lang="zh-CN" altLang="en-US" sz="1800" b="1" baseline="0" dirty="0" smtClean="0">
                          <a:latin typeface="Franklin Gothic Book" pitchFamily="34" charset="0"/>
                          <a:ea typeface="宋体" pitchFamily="2" charset="-122"/>
                        </a:rPr>
                        <a:t>：科技</a:t>
                      </a:r>
                      <a:r>
                        <a:rPr lang="zh-CN" altLang="zh-CN" sz="1800" b="1" baseline="0" dirty="0" smtClean="0">
                          <a:latin typeface="Franklin Gothic Book" pitchFamily="34" charset="0"/>
                          <a:ea typeface="宋体" pitchFamily="2" charset="-122"/>
                        </a:rPr>
                        <a:t>口语</a:t>
                      </a:r>
                      <a:r>
                        <a:rPr lang="zh-CN" altLang="en-US" sz="1800" b="1" baseline="0" dirty="0" smtClean="0">
                          <a:latin typeface="Franklin Gothic Book" pitchFamily="34" charset="0"/>
                          <a:ea typeface="宋体" pitchFamily="2" charset="-122"/>
                        </a:rPr>
                        <a:t>交际</a:t>
                      </a:r>
                      <a:r>
                        <a:rPr lang="zh-CN" altLang="zh-CN" sz="1800" b="1" baseline="0" dirty="0" smtClean="0">
                          <a:latin typeface="Franklin Gothic Book" pitchFamily="34" charset="0"/>
                          <a:ea typeface="宋体" pitchFamily="2" charset="-122"/>
                        </a:rPr>
                        <a:t>、</a:t>
                      </a:r>
                      <a:r>
                        <a:rPr lang="zh-CN" altLang="en-US" sz="1800" b="1" baseline="0" dirty="0" smtClean="0">
                          <a:latin typeface="Franklin Gothic Book" pitchFamily="34" charset="0"/>
                          <a:ea typeface="宋体" pitchFamily="2" charset="-122"/>
                        </a:rPr>
                        <a:t>科技</a:t>
                      </a:r>
                      <a:r>
                        <a:rPr lang="zh-CN" altLang="zh-CN" sz="1800" b="1" baseline="0" dirty="0" smtClean="0">
                          <a:latin typeface="Franklin Gothic Book" pitchFamily="34" charset="0"/>
                          <a:ea typeface="宋体" pitchFamily="2" charset="-122"/>
                        </a:rPr>
                        <a:t>英</a:t>
                      </a:r>
                      <a:r>
                        <a:rPr lang="zh-CN" altLang="en-US" sz="1800" b="1" baseline="0" dirty="0" smtClean="0">
                          <a:latin typeface="Franklin Gothic Book" pitchFamily="34" charset="0"/>
                          <a:ea typeface="宋体" pitchFamily="2" charset="-122"/>
                        </a:rPr>
                        <a:t>文</a:t>
                      </a:r>
                      <a:r>
                        <a:rPr lang="zh-CN" altLang="zh-CN" sz="1800" b="1" baseline="0" dirty="0" smtClean="0">
                          <a:latin typeface="Franklin Gothic Book" pitchFamily="34" charset="0"/>
                          <a:ea typeface="宋体" pitchFamily="2" charset="-122"/>
                        </a:rPr>
                        <a:t>写作</a:t>
                      </a:r>
                      <a:r>
                        <a:rPr lang="zh-CN" altLang="en-US" sz="1800" b="1" baseline="0" dirty="0" smtClean="0">
                          <a:latin typeface="Franklin Gothic Book" pitchFamily="34" charset="0"/>
                          <a:ea typeface="宋体" pitchFamily="2" charset="-122"/>
                        </a:rPr>
                        <a:t>、</a:t>
                      </a:r>
                      <a:r>
                        <a:rPr lang="zh-CN" altLang="zh-CN" sz="1800" b="1" baseline="0" dirty="0" smtClean="0">
                          <a:latin typeface="Franklin Gothic Book" pitchFamily="34" charset="0"/>
                          <a:ea typeface="宋体" pitchFamily="2" charset="-122"/>
                        </a:rPr>
                        <a:t>工程设计概论、工程物理学</a:t>
                      </a:r>
                      <a:endParaRPr lang="zh-CN" altLang="zh-CN" sz="1800" b="1" kern="100" baseline="0" dirty="0" smtClean="0">
                        <a:latin typeface="Franklin Gothic Book" pitchFamily="34" charset="0"/>
                        <a:ea typeface="宋体" pitchFamily="2" charset="-122"/>
                        <a:cs typeface="Times New Roman"/>
                      </a:endParaRPr>
                    </a:p>
                    <a:p>
                      <a:endParaRPr lang="zh-CN" altLang="en-US" baseline="0" dirty="0">
                        <a:latin typeface="Franklin Gothic Book" pitchFamily="34" charset="0"/>
                        <a:ea typeface="宋体" pitchFamily="2" charset="-122"/>
                      </a:endParaRPr>
                    </a:p>
                  </a:txBody>
                  <a:tcPr/>
                </a:tc>
              </a:tr>
              <a:tr h="7772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1" baseline="0" dirty="0" err="1" smtClean="0">
                          <a:latin typeface="Franklin Gothic Book" pitchFamily="34" charset="0"/>
                          <a:ea typeface="宋体" pitchFamily="2" charset="-122"/>
                        </a:rPr>
                        <a:t>可再生能源</a:t>
                      </a:r>
                      <a:r>
                        <a:rPr lang="en-US" altLang="zh-CN" sz="1800" b="1" baseline="0" dirty="0" smtClean="0">
                          <a:latin typeface="Franklin Gothic Book" pitchFamily="34" charset="0"/>
                          <a:ea typeface="宋体" pitchFamily="2" charset="-122"/>
                        </a:rPr>
                        <a:t> Renewable Energy</a:t>
                      </a:r>
                      <a:r>
                        <a:rPr lang="zh-CN" altLang="en-US" sz="1800" b="1" baseline="0" dirty="0" smtClean="0">
                          <a:latin typeface="Franklin Gothic Book" pitchFamily="34" charset="0"/>
                          <a:ea typeface="宋体" pitchFamily="2" charset="-122"/>
                        </a:rPr>
                        <a:t>：</a:t>
                      </a:r>
                      <a:r>
                        <a:rPr lang="zh-CN" altLang="zh-CN" sz="1800" b="1" baseline="0" dirty="0" smtClean="0">
                          <a:latin typeface="Franklin Gothic Book" pitchFamily="34" charset="0"/>
                          <a:ea typeface="宋体" pitchFamily="2" charset="-122"/>
                        </a:rPr>
                        <a:t>英语口语、英语写作</a:t>
                      </a:r>
                      <a:r>
                        <a:rPr lang="zh-CN" altLang="en-US" sz="1800" b="1" baseline="0" dirty="0" smtClean="0">
                          <a:latin typeface="Franklin Gothic Book" pitchFamily="34" charset="0"/>
                          <a:ea typeface="宋体" pitchFamily="2" charset="-122"/>
                        </a:rPr>
                        <a:t>、</a:t>
                      </a:r>
                      <a:r>
                        <a:rPr lang="zh-CN" altLang="zh-CN" sz="1800" b="1" baseline="0" dirty="0" smtClean="0">
                          <a:latin typeface="Franklin Gothic Book" pitchFamily="34" charset="0"/>
                          <a:ea typeface="宋体" pitchFamily="2" charset="-122"/>
                        </a:rPr>
                        <a:t>能源技术、能源成产</a:t>
                      </a:r>
                      <a:endParaRPr lang="zh-CN" altLang="zh-CN" sz="1800" b="1" kern="100" baseline="0" dirty="0" smtClean="0">
                        <a:latin typeface="Franklin Gothic Book" pitchFamily="34" charset="0"/>
                        <a:ea typeface="宋体" pitchFamily="2" charset="-122"/>
                        <a:cs typeface="Times New Roman"/>
                      </a:endParaRPr>
                    </a:p>
                    <a:p>
                      <a:endParaRPr lang="zh-CN" altLang="en-US" baseline="0" dirty="0">
                        <a:latin typeface="Franklin Gothic Book" pitchFamily="34" charset="0"/>
                        <a:ea typeface="宋体" pitchFamily="2" charset="-122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7772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aseline="0" dirty="0" err="1" smtClean="0">
                          <a:latin typeface="Franklin Gothic Book" pitchFamily="34" charset="0"/>
                          <a:ea typeface="宋体" pitchFamily="2" charset="-122"/>
                        </a:rPr>
                        <a:t>语言与文化</a:t>
                      </a:r>
                      <a:r>
                        <a:rPr lang="en-US" altLang="zh-CN" sz="1800" baseline="0" dirty="0" smtClean="0">
                          <a:latin typeface="Franklin Gothic Book" pitchFamily="34" charset="0"/>
                          <a:ea typeface="宋体" pitchFamily="2" charset="-122"/>
                        </a:rPr>
                        <a:t> Language &amp; Culture</a:t>
                      </a:r>
                      <a:r>
                        <a:rPr lang="zh-CN" altLang="en-US" sz="1800" baseline="0" dirty="0" smtClean="0">
                          <a:latin typeface="Franklin Gothic Book" pitchFamily="34" charset="0"/>
                          <a:ea typeface="宋体" pitchFamily="2" charset="-122"/>
                        </a:rPr>
                        <a:t>：</a:t>
                      </a:r>
                      <a:r>
                        <a:rPr lang="zh-CN" altLang="zh-CN" sz="1800" baseline="0" dirty="0" smtClean="0">
                          <a:latin typeface="Franklin Gothic Book" pitchFamily="34" charset="0"/>
                          <a:ea typeface="宋体" pitchFamily="2" charset="-122"/>
                        </a:rPr>
                        <a:t>英语口语、英语写作</a:t>
                      </a:r>
                      <a:r>
                        <a:rPr lang="zh-CN" altLang="en-US" sz="1800" baseline="0" dirty="0" smtClean="0">
                          <a:latin typeface="Franklin Gothic Book" pitchFamily="34" charset="0"/>
                          <a:ea typeface="宋体" pitchFamily="2" charset="-122"/>
                        </a:rPr>
                        <a:t>、</a:t>
                      </a:r>
                      <a:r>
                        <a:rPr lang="zh-CN" altLang="zh-CN" sz="1800" baseline="0" dirty="0" smtClean="0">
                          <a:latin typeface="Franklin Gothic Book" pitchFamily="34" charset="0"/>
                          <a:ea typeface="宋体" pitchFamily="2" charset="-122"/>
                        </a:rPr>
                        <a:t>文化与文学、跨文化交流</a:t>
                      </a:r>
                      <a:endParaRPr lang="en-US" altLang="zh-CN" sz="1800" baseline="0" dirty="0" smtClean="0">
                        <a:latin typeface="Franklin Gothic Book" pitchFamily="34" charset="0"/>
                        <a:ea typeface="宋体" pitchFamily="2" charset="-122"/>
                      </a:endParaRPr>
                    </a:p>
                    <a:p>
                      <a:endParaRPr lang="zh-CN" altLang="en-US" baseline="0" dirty="0">
                        <a:latin typeface="Franklin Gothic Book" pitchFamily="34" charset="0"/>
                        <a:ea typeface="宋体" pitchFamily="2" charset="-122"/>
                      </a:endParaRPr>
                    </a:p>
                  </a:txBody>
                  <a:tcPr/>
                </a:tc>
              </a:tr>
              <a:tr h="7772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aseline="0" dirty="0" err="1" smtClean="0">
                          <a:latin typeface="Franklin Gothic Book" pitchFamily="34" charset="0"/>
                          <a:ea typeface="宋体" pitchFamily="2" charset="-122"/>
                        </a:rPr>
                        <a:t>广告与公共关系</a:t>
                      </a:r>
                      <a:r>
                        <a:rPr lang="en-US" altLang="zh-CN" sz="1800" baseline="0" dirty="0" smtClean="0">
                          <a:latin typeface="Franklin Gothic Book" pitchFamily="34" charset="0"/>
                          <a:ea typeface="宋体" pitchFamily="2" charset="-122"/>
                        </a:rPr>
                        <a:t> Advertising and Public Relations</a:t>
                      </a:r>
                      <a:r>
                        <a:rPr lang="zh-CN" altLang="en-US" sz="1800" baseline="0" dirty="0" smtClean="0">
                          <a:latin typeface="Franklin Gothic Book" pitchFamily="34" charset="0"/>
                          <a:ea typeface="宋体" pitchFamily="2" charset="-122"/>
                        </a:rPr>
                        <a:t>：</a:t>
                      </a:r>
                      <a:r>
                        <a:rPr lang="zh-CN" altLang="zh-CN" sz="1800" baseline="0" dirty="0" smtClean="0">
                          <a:latin typeface="Franklin Gothic Book" pitchFamily="34" charset="0"/>
                          <a:ea typeface="宋体" pitchFamily="2" charset="-122"/>
                        </a:rPr>
                        <a:t>英语口语、英语写作</a:t>
                      </a:r>
                      <a:r>
                        <a:rPr lang="zh-CN" altLang="en-US" sz="1800" baseline="0" dirty="0" smtClean="0">
                          <a:latin typeface="Franklin Gothic Book" pitchFamily="34" charset="0"/>
                          <a:ea typeface="宋体" pitchFamily="2" charset="-122"/>
                        </a:rPr>
                        <a:t>、</a:t>
                      </a:r>
                      <a:r>
                        <a:rPr lang="zh-CN" altLang="zh-CN" sz="1800" baseline="0" dirty="0" smtClean="0">
                          <a:latin typeface="Franklin Gothic Book" pitchFamily="34" charset="0"/>
                          <a:ea typeface="宋体" pitchFamily="2" charset="-122"/>
                        </a:rPr>
                        <a:t>广告</a:t>
                      </a:r>
                      <a:r>
                        <a:rPr lang="zh-CN" altLang="en-US" sz="1800" baseline="0" dirty="0" smtClean="0">
                          <a:latin typeface="Franklin Gothic Book" pitchFamily="34" charset="0"/>
                          <a:ea typeface="宋体" pitchFamily="2" charset="-122"/>
                        </a:rPr>
                        <a:t>与</a:t>
                      </a:r>
                      <a:r>
                        <a:rPr lang="zh-CN" altLang="zh-CN" sz="1800" baseline="0" dirty="0" smtClean="0">
                          <a:latin typeface="Franklin Gothic Book" pitchFamily="34" charset="0"/>
                          <a:ea typeface="宋体" pitchFamily="2" charset="-122"/>
                        </a:rPr>
                        <a:t>公关和</a:t>
                      </a:r>
                      <a:endParaRPr lang="en-US" altLang="zh-CN" sz="1800" baseline="0" dirty="0" smtClean="0">
                        <a:latin typeface="Franklin Gothic Book" pitchFamily="34" charset="0"/>
                        <a:ea typeface="宋体" pitchFamily="2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800" baseline="0" dirty="0" smtClean="0">
                        <a:latin typeface="Franklin Gothic Book" pitchFamily="34" charset="0"/>
                        <a:ea typeface="宋体" pitchFamily="2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zh-CN" sz="1800" baseline="0" dirty="0" smtClean="0">
                          <a:latin typeface="Franklin Gothic Book" pitchFamily="34" charset="0"/>
                          <a:ea typeface="宋体" pitchFamily="2" charset="-122"/>
                        </a:rPr>
                        <a:t>社交媒体基础、客户项目</a:t>
                      </a:r>
                      <a:endParaRPr lang="zh-CN" altLang="zh-CN" sz="1800" kern="100" baseline="0" dirty="0" smtClean="0">
                        <a:latin typeface="Franklin Gothic Book" pitchFamily="34" charset="0"/>
                        <a:ea typeface="宋体" pitchFamily="2" charset="-122"/>
                        <a:cs typeface="Times New Roman"/>
                      </a:endParaRPr>
                    </a:p>
                    <a:p>
                      <a:endParaRPr lang="zh-CN" altLang="en-US" baseline="0" dirty="0">
                        <a:latin typeface="Franklin Gothic Book" pitchFamily="34" charset="0"/>
                        <a:ea typeface="宋体" pitchFamily="2" charset="-122"/>
                      </a:endParaRPr>
                    </a:p>
                  </a:txBody>
                  <a:tcPr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3200" b="1" dirty="0" smtClean="0">
                <a:solidFill>
                  <a:schemeClr val="tx1"/>
                </a:solidFill>
                <a:latin typeface="+mn-ea"/>
                <a:ea typeface="+mn-ea"/>
              </a:rPr>
              <a:t>课程时间（中国时间）</a:t>
            </a:r>
            <a:r>
              <a:rPr lang="zh-CN" altLang="zh-CN" dirty="0" smtClean="0"/>
              <a:t/>
            </a:r>
            <a:br>
              <a:rPr lang="zh-CN" altLang="zh-CN" dirty="0" smtClean="0"/>
            </a:b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790222" y="1343379"/>
          <a:ext cx="9956799" cy="4386858"/>
        </p:xfrm>
        <a:graphic>
          <a:graphicData uri="http://schemas.openxmlformats.org/drawingml/2006/table">
            <a:tbl>
              <a:tblPr/>
              <a:tblGrid>
                <a:gridCol w="1421717"/>
                <a:gridCol w="1421717"/>
                <a:gridCol w="1422673"/>
                <a:gridCol w="1422673"/>
                <a:gridCol w="1422673"/>
                <a:gridCol w="1422673"/>
                <a:gridCol w="1422673"/>
              </a:tblGrid>
              <a:tr h="7563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20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Calibri"/>
                        </a:rPr>
                        <a:t>星期一</a:t>
                      </a:r>
                      <a:endParaRPr lang="zh-CN" sz="200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Calibri"/>
                        </a:rPr>
                        <a:t>星期二</a:t>
                      </a:r>
                      <a:endParaRPr lang="zh-CN" sz="200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Calibri"/>
                        </a:rPr>
                        <a:t>星期三</a:t>
                      </a:r>
                      <a:endParaRPr lang="zh-CN" sz="200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Calibri"/>
                        </a:rPr>
                        <a:t>星期四</a:t>
                      </a:r>
                      <a:endParaRPr lang="zh-CN" sz="200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Calibri"/>
                        </a:rPr>
                        <a:t>星期五</a:t>
                      </a:r>
                      <a:endParaRPr lang="zh-CN" sz="200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Calibri"/>
                        </a:rPr>
                        <a:t>星期六</a:t>
                      </a:r>
                      <a:endParaRPr lang="zh-CN" sz="200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9076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Calibri"/>
                        </a:rPr>
                        <a:t>20:00-22:30</a:t>
                      </a:r>
                      <a:endParaRPr lang="zh-CN" sz="200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Calibri"/>
                        </a:rPr>
                        <a:t>学术课1</a:t>
                      </a:r>
                      <a:endParaRPr lang="zh-CN" sz="200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Calibri"/>
                        </a:rPr>
                        <a:t>学术课1</a:t>
                      </a:r>
                      <a:endParaRPr lang="zh-CN" sz="200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Calibri"/>
                        </a:rPr>
                        <a:t>学术课</a:t>
                      </a:r>
                      <a:r>
                        <a:rPr lang="en-US" altLang="zh-CN" sz="20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Calibri"/>
                        </a:rPr>
                        <a:t>1</a:t>
                      </a:r>
                      <a:endParaRPr lang="zh-CN" sz="200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Calibri"/>
                        </a:rPr>
                        <a:t>学术课1</a:t>
                      </a:r>
                      <a:endParaRPr lang="zh-CN" sz="200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Calibri"/>
                        </a:rPr>
                        <a:t>学术课1</a:t>
                      </a:r>
                      <a:endParaRPr lang="zh-CN" sz="200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20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9076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Calibri"/>
                        </a:rPr>
                        <a:t>22:30-23:00</a:t>
                      </a:r>
                      <a:endParaRPr lang="zh-CN" sz="200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Calibri"/>
                        </a:rPr>
                        <a:t>学术课2</a:t>
                      </a:r>
                      <a:endParaRPr lang="zh-CN" sz="200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Calibri"/>
                        </a:rPr>
                        <a:t>学术课2</a:t>
                      </a:r>
                      <a:endParaRPr lang="zh-CN" sz="200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Calibri"/>
                        </a:rPr>
                        <a:t>学术课2</a:t>
                      </a:r>
                      <a:endParaRPr lang="zh-CN" sz="200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Calibri"/>
                        </a:rPr>
                        <a:t>学术课2</a:t>
                      </a:r>
                      <a:endParaRPr lang="zh-CN" sz="200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Calibri"/>
                        </a:rPr>
                        <a:t>学术课2</a:t>
                      </a:r>
                      <a:endParaRPr lang="zh-CN" sz="200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20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9076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Calibri"/>
                        </a:rPr>
                        <a:t>9:00-10:30</a:t>
                      </a:r>
                      <a:endParaRPr lang="zh-CN" sz="200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20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Calibri"/>
                        </a:rPr>
                        <a:t>英语口语</a:t>
                      </a:r>
                      <a:endParaRPr lang="zh-CN" sz="200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Calibri"/>
                        </a:rPr>
                        <a:t>英语口语</a:t>
                      </a:r>
                      <a:endParaRPr lang="zh-CN" sz="200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Calibri"/>
                        </a:rPr>
                        <a:t>英语口语</a:t>
                      </a:r>
                      <a:endParaRPr lang="zh-CN" sz="2000" kern="10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Calibri"/>
                        </a:rPr>
                        <a:t>英语口语</a:t>
                      </a:r>
                      <a:endParaRPr lang="zh-CN" sz="200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Calibri"/>
                        </a:rPr>
                        <a:t>英语口语</a:t>
                      </a:r>
                      <a:endParaRPr lang="zh-CN" sz="2000" kern="10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9076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Calibri"/>
                        </a:rPr>
                        <a:t>10:30-12:00</a:t>
                      </a:r>
                      <a:endParaRPr lang="zh-CN" sz="200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20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Calibri"/>
                        </a:rPr>
                        <a:t>英语写作</a:t>
                      </a:r>
                      <a:endParaRPr lang="zh-CN" sz="200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Calibri"/>
                        </a:rPr>
                        <a:t>英语写作</a:t>
                      </a:r>
                      <a:endParaRPr lang="zh-CN" sz="200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Calibri"/>
                        </a:rPr>
                        <a:t>英语写作</a:t>
                      </a:r>
                      <a:endParaRPr lang="zh-CN" sz="200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Calibri"/>
                        </a:rPr>
                        <a:t>英语写作</a:t>
                      </a:r>
                      <a:endParaRPr lang="zh-CN" sz="200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00" dirty="0" err="1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Calibri"/>
                        </a:rPr>
                        <a:t>英语写作</a:t>
                      </a:r>
                      <a:endParaRPr lang="zh-CN" sz="2000" kern="100" dirty="0"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647896731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ectangle 3"/>
          <p:cNvSpPr/>
          <p:nvPr/>
        </p:nvSpPr>
        <p:spPr>
          <a:xfrm>
            <a:off x="-32954" y="-1"/>
            <a:ext cx="12224954" cy="1059544"/>
          </a:xfrm>
          <a:prstGeom prst="rect">
            <a:avLst/>
          </a:prstGeom>
          <a:solidFill>
            <a:srgbClr val="BF5700">
              <a:alpha val="83000"/>
            </a:srgb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The University of Texas at Austin</a:t>
            </a:r>
          </a:p>
        </p:txBody>
      </p:sp>
      <p:sp>
        <p:nvSpPr>
          <p:cNvPr id="8" name="矩形 7"/>
          <p:cNvSpPr/>
          <p:nvPr/>
        </p:nvSpPr>
        <p:spPr>
          <a:xfrm>
            <a:off x="595086" y="1137307"/>
            <a:ext cx="11190513" cy="9571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+mn-ea"/>
              </a:rPr>
              <a:t>暑期课程申请</a:t>
            </a:r>
            <a:endParaRPr lang="en-US" altLang="zh-CN" sz="3600" b="1" dirty="0" smtClean="0">
              <a:latin typeface="+mn-ea"/>
            </a:endParaRPr>
          </a:p>
          <a:p>
            <a:endParaRPr lang="en-US" altLang="zh-CN" sz="3600" b="1" dirty="0" smtClean="0">
              <a:latin typeface="+mn-ea"/>
            </a:endParaRPr>
          </a:p>
          <a:p>
            <a:pPr>
              <a:buFont typeface="Arial" charset="0"/>
              <a:buChar char="•"/>
            </a:pPr>
            <a:r>
              <a:rPr lang="zh-CN" altLang="en-US" sz="2000" dirty="0" smtClean="0">
                <a:latin typeface="+mn-ea"/>
              </a:rPr>
              <a:t> </a:t>
            </a:r>
            <a:r>
              <a:rPr lang="zh-CN" altLang="en-US" sz="2000" b="1" dirty="0" smtClean="0">
                <a:latin typeface="+mn-ea"/>
              </a:rPr>
              <a:t>课程时间：</a:t>
            </a:r>
            <a:r>
              <a:rPr lang="en-US" altLang="zh-CN" sz="2000" dirty="0" smtClean="0">
                <a:latin typeface="+mn-ea"/>
              </a:rPr>
              <a:t>2020</a:t>
            </a:r>
            <a:r>
              <a:rPr lang="zh-CN" altLang="en-US" sz="2000" dirty="0" smtClean="0">
                <a:latin typeface="+mn-ea"/>
              </a:rPr>
              <a:t>年</a:t>
            </a:r>
            <a:r>
              <a:rPr lang="en-US" altLang="zh-CN" sz="2000" dirty="0" smtClean="0">
                <a:latin typeface="+mn-ea"/>
              </a:rPr>
              <a:t>7</a:t>
            </a:r>
            <a:r>
              <a:rPr lang="zh-CN" altLang="en-US" sz="2000" dirty="0" smtClean="0">
                <a:latin typeface="+mn-ea"/>
              </a:rPr>
              <a:t>月</a:t>
            </a:r>
            <a:r>
              <a:rPr lang="en-US" altLang="zh-CN" sz="2000" dirty="0" smtClean="0">
                <a:latin typeface="+mn-ea"/>
              </a:rPr>
              <a:t>27</a:t>
            </a:r>
            <a:r>
              <a:rPr lang="zh-CN" altLang="en-US" sz="2000" dirty="0" smtClean="0">
                <a:latin typeface="+mn-ea"/>
              </a:rPr>
              <a:t>日</a:t>
            </a:r>
            <a:r>
              <a:rPr lang="en-US" altLang="zh-CN" sz="2000" dirty="0" smtClean="0">
                <a:latin typeface="+mn-ea"/>
              </a:rPr>
              <a:t>-2020</a:t>
            </a:r>
            <a:r>
              <a:rPr lang="zh-CN" altLang="en-US" sz="2000" dirty="0" smtClean="0">
                <a:latin typeface="+mn-ea"/>
              </a:rPr>
              <a:t>年</a:t>
            </a:r>
            <a:r>
              <a:rPr lang="en-US" altLang="zh-CN" sz="2000" dirty="0">
                <a:latin typeface="+mn-ea"/>
              </a:rPr>
              <a:t>8</a:t>
            </a:r>
            <a:r>
              <a:rPr lang="zh-CN" altLang="en-US" sz="2000" dirty="0" smtClean="0">
                <a:latin typeface="+mn-ea"/>
              </a:rPr>
              <a:t>月</a:t>
            </a:r>
            <a:r>
              <a:rPr lang="en-US" altLang="zh-CN" sz="2000" dirty="0" smtClean="0">
                <a:latin typeface="+mn-ea"/>
              </a:rPr>
              <a:t>22</a:t>
            </a:r>
            <a:r>
              <a:rPr lang="zh-CN" altLang="en-US" sz="2000" dirty="0" smtClean="0">
                <a:latin typeface="+mn-ea"/>
              </a:rPr>
              <a:t>日；</a:t>
            </a:r>
            <a:endParaRPr lang="en-US" altLang="zh-CN" sz="2000" dirty="0" smtClean="0">
              <a:latin typeface="+mn-ea"/>
            </a:endParaRPr>
          </a:p>
          <a:p>
            <a:pPr>
              <a:buFont typeface="Arial" charset="0"/>
              <a:buChar char="•"/>
            </a:pPr>
            <a:endParaRPr lang="en-US" altLang="zh-CN" sz="2000" dirty="0" smtClean="0">
              <a:latin typeface="+mn-ea"/>
            </a:endParaRPr>
          </a:p>
          <a:p>
            <a:pPr>
              <a:buFont typeface="Arial" charset="0"/>
              <a:buChar char="•"/>
            </a:pPr>
            <a:r>
              <a:rPr lang="en-US" altLang="zh-CN" sz="2000" dirty="0" smtClean="0">
                <a:latin typeface="+mn-ea"/>
              </a:rPr>
              <a:t> </a:t>
            </a:r>
            <a:r>
              <a:rPr lang="zh-CN" altLang="en-US" sz="2000" b="1" dirty="0" smtClean="0">
                <a:latin typeface="+mn-ea"/>
              </a:rPr>
              <a:t>适合群体：</a:t>
            </a:r>
            <a:r>
              <a:rPr lang="zh-CN" altLang="en-US" sz="2000" dirty="0" smtClean="0">
                <a:latin typeface="+mn-ea"/>
              </a:rPr>
              <a:t>本科在读或研究生在读学生；感兴趣的学生均可报名，不限专业背景；</a:t>
            </a:r>
            <a:endParaRPr lang="en-US" altLang="zh-CN" sz="2000" dirty="0" smtClean="0">
              <a:latin typeface="+mn-ea"/>
            </a:endParaRPr>
          </a:p>
          <a:p>
            <a:pPr>
              <a:buFont typeface="Arial" charset="0"/>
              <a:buChar char="•"/>
            </a:pPr>
            <a:endParaRPr lang="en-US" altLang="zh-CN" sz="2000" dirty="0" smtClean="0">
              <a:latin typeface="+mn-ea"/>
            </a:endParaRPr>
          </a:p>
          <a:p>
            <a:pPr>
              <a:buFont typeface="Arial" charset="0"/>
              <a:buChar char="•"/>
            </a:pPr>
            <a:r>
              <a:rPr lang="en-US" altLang="zh-CN" sz="2000" dirty="0" smtClean="0">
                <a:latin typeface="+mn-ea"/>
              </a:rPr>
              <a:t> </a:t>
            </a:r>
            <a:r>
              <a:rPr lang="zh-CN" altLang="en-US" sz="2000" b="1" dirty="0" smtClean="0">
                <a:latin typeface="+mn-ea"/>
              </a:rPr>
              <a:t>语言要求：</a:t>
            </a:r>
            <a:r>
              <a:rPr lang="zh-CN" altLang="en-US" sz="2000" dirty="0" smtClean="0">
                <a:latin typeface="+mn-ea"/>
              </a:rPr>
              <a:t>建议托福水平在</a:t>
            </a:r>
            <a:r>
              <a:rPr lang="en-US" altLang="zh-CN" sz="2000" dirty="0" smtClean="0">
                <a:latin typeface="+mn-ea"/>
              </a:rPr>
              <a:t>70</a:t>
            </a:r>
            <a:r>
              <a:rPr lang="zh-CN" altLang="en-US" sz="2000" dirty="0" smtClean="0">
                <a:latin typeface="+mn-ea"/>
              </a:rPr>
              <a:t>分左右，学生自我评估，不需要提供成绩单；</a:t>
            </a:r>
            <a:endParaRPr lang="en-US" altLang="zh-CN" sz="2000" dirty="0" smtClean="0">
              <a:latin typeface="+mn-ea"/>
            </a:endParaRPr>
          </a:p>
          <a:p>
            <a:pPr>
              <a:buFont typeface="Arial" charset="0"/>
              <a:buChar char="•"/>
            </a:pPr>
            <a:endParaRPr lang="en-US" altLang="zh-CN" sz="2000" dirty="0" smtClean="0">
              <a:latin typeface="+mn-ea"/>
            </a:endParaRPr>
          </a:p>
          <a:p>
            <a:pPr>
              <a:buFont typeface="Arial" charset="0"/>
              <a:buChar char="•"/>
            </a:pPr>
            <a:r>
              <a:rPr lang="en-US" altLang="zh-CN" sz="2000" dirty="0" smtClean="0">
                <a:latin typeface="+mn-ea"/>
              </a:rPr>
              <a:t> </a:t>
            </a:r>
            <a:r>
              <a:rPr lang="zh-CN" altLang="en-US" sz="2000" b="1" dirty="0" smtClean="0">
                <a:latin typeface="+mn-ea"/>
              </a:rPr>
              <a:t>费用：</a:t>
            </a:r>
            <a:r>
              <a:rPr lang="en-US" altLang="zh-CN" sz="2000" dirty="0" smtClean="0">
                <a:latin typeface="+mn-ea"/>
              </a:rPr>
              <a:t>2350</a:t>
            </a:r>
            <a:r>
              <a:rPr lang="zh-CN" altLang="en-US" sz="2000" dirty="0" smtClean="0">
                <a:latin typeface="+mn-ea"/>
              </a:rPr>
              <a:t>美元（英语</a:t>
            </a:r>
            <a:r>
              <a:rPr lang="en-US" altLang="zh-CN" sz="2000" dirty="0" smtClean="0">
                <a:latin typeface="+mn-ea"/>
              </a:rPr>
              <a:t>+</a:t>
            </a:r>
            <a:r>
              <a:rPr lang="zh-CN" altLang="en-US" sz="2000" dirty="0" smtClean="0">
                <a:latin typeface="+mn-ea"/>
              </a:rPr>
              <a:t>学术课，</a:t>
            </a:r>
            <a:r>
              <a:rPr lang="en-US" altLang="zh-CN" sz="2000" dirty="0" smtClean="0">
                <a:latin typeface="+mn-ea"/>
              </a:rPr>
              <a:t>120</a:t>
            </a:r>
            <a:r>
              <a:rPr lang="zh-CN" altLang="en-US" sz="2000" dirty="0" smtClean="0">
                <a:latin typeface="+mn-ea"/>
              </a:rPr>
              <a:t>学时）、</a:t>
            </a:r>
            <a:r>
              <a:rPr lang="en-US" altLang="zh-CN" sz="2000" dirty="0" smtClean="0">
                <a:latin typeface="+mn-ea"/>
              </a:rPr>
              <a:t>1175</a:t>
            </a:r>
            <a:r>
              <a:rPr lang="zh-CN" altLang="en-US" sz="2000" dirty="0" smtClean="0">
                <a:latin typeface="+mn-ea"/>
              </a:rPr>
              <a:t>美元（英语或学术课，</a:t>
            </a:r>
            <a:r>
              <a:rPr lang="en-US" altLang="zh-CN" sz="2000" dirty="0" smtClean="0">
                <a:latin typeface="+mn-ea"/>
              </a:rPr>
              <a:t>60</a:t>
            </a:r>
            <a:r>
              <a:rPr lang="zh-CN" altLang="en-US" sz="2000" dirty="0" smtClean="0">
                <a:latin typeface="+mn-ea"/>
              </a:rPr>
              <a:t>学时）</a:t>
            </a:r>
            <a:r>
              <a:rPr lang="zh-CN" altLang="en-US" sz="2000" dirty="0" smtClean="0"/>
              <a:t>；</a:t>
            </a:r>
            <a:endParaRPr lang="en-US" altLang="zh-CN" sz="2000" dirty="0" smtClean="0"/>
          </a:p>
          <a:p>
            <a:pPr>
              <a:buFont typeface="Arial" charset="0"/>
              <a:buChar char="•"/>
            </a:pPr>
            <a:endParaRPr lang="en-US" altLang="zh-CN" sz="2000" dirty="0" smtClean="0"/>
          </a:p>
          <a:p>
            <a:pPr>
              <a:buFont typeface="Arial" charset="0"/>
              <a:buChar char="•"/>
            </a:pPr>
            <a:r>
              <a:rPr lang="zh-CN" altLang="en-US" sz="2000" dirty="0" smtClean="0"/>
              <a:t> </a:t>
            </a:r>
            <a:r>
              <a:rPr lang="zh-CN" altLang="en-US" sz="2000" b="1" dirty="0" smtClean="0"/>
              <a:t>申请材料：</a:t>
            </a:r>
            <a:r>
              <a:rPr lang="zh-CN" altLang="en-US" sz="2000" dirty="0" smtClean="0">
                <a:latin typeface="+mn-ea"/>
              </a:rPr>
              <a:t>申请表，护照扫描件（没有护照提供身份证扫描件及翻译件）；</a:t>
            </a:r>
            <a:endParaRPr lang="en-US" altLang="zh-CN" sz="2000" dirty="0" smtClean="0">
              <a:latin typeface="+mn-ea"/>
            </a:endParaRPr>
          </a:p>
          <a:p>
            <a:endParaRPr lang="zh-CN" altLang="zh-CN" sz="2000" dirty="0" smtClean="0"/>
          </a:p>
          <a:p>
            <a:pPr>
              <a:buFont typeface="Arial" charset="0"/>
              <a:buChar char="•"/>
            </a:pPr>
            <a:r>
              <a:rPr lang="en-US" altLang="zh-CN" sz="2000" b="1" dirty="0" smtClean="0">
                <a:latin typeface="+mn-ea"/>
              </a:rPr>
              <a:t> </a:t>
            </a:r>
            <a:r>
              <a:rPr lang="zh-CN" altLang="en-US" sz="2000" b="1" dirty="0" smtClean="0">
                <a:latin typeface="+mn-ea"/>
              </a:rPr>
              <a:t>截止日期：</a:t>
            </a:r>
            <a:r>
              <a:rPr lang="en-US" altLang="zh-CN" sz="2000" dirty="0" smtClean="0">
                <a:latin typeface="+mn-ea"/>
              </a:rPr>
              <a:t>2020</a:t>
            </a:r>
            <a:r>
              <a:rPr lang="zh-CN" altLang="en-US" sz="2000" dirty="0" smtClean="0">
                <a:latin typeface="+mn-ea"/>
              </a:rPr>
              <a:t>年</a:t>
            </a:r>
            <a:r>
              <a:rPr lang="en-US" altLang="zh-CN" sz="2000" dirty="0" smtClean="0">
                <a:latin typeface="+mn-ea"/>
              </a:rPr>
              <a:t>7</a:t>
            </a:r>
            <a:r>
              <a:rPr lang="zh-CN" altLang="en-US" sz="2000" dirty="0" smtClean="0">
                <a:latin typeface="+mn-ea"/>
              </a:rPr>
              <a:t>月</a:t>
            </a:r>
            <a:r>
              <a:rPr lang="en-US" altLang="zh-CN" sz="2000" dirty="0" smtClean="0">
                <a:latin typeface="+mn-ea"/>
              </a:rPr>
              <a:t>17</a:t>
            </a:r>
            <a:r>
              <a:rPr lang="zh-CN" altLang="en-US" sz="2000" dirty="0" smtClean="0">
                <a:latin typeface="+mn-ea"/>
              </a:rPr>
              <a:t>日</a:t>
            </a:r>
            <a:endParaRPr lang="en-US" altLang="zh-CN" sz="2000" dirty="0" smtClean="0">
              <a:latin typeface="+mn-ea"/>
            </a:endParaRPr>
          </a:p>
          <a:p>
            <a:pPr>
              <a:buFont typeface="Arial" charset="0"/>
              <a:buChar char="•"/>
            </a:pPr>
            <a:endParaRPr lang="en-US" altLang="zh-CN" sz="3600" b="1" dirty="0" smtClean="0">
              <a:latin typeface="+mn-ea"/>
            </a:endParaRPr>
          </a:p>
          <a:p>
            <a:endParaRPr lang="en-US" altLang="zh-CN" sz="3600" b="1" dirty="0" smtClean="0">
              <a:latin typeface="+mn-ea"/>
            </a:endParaRPr>
          </a:p>
          <a:p>
            <a:endParaRPr lang="en-US" altLang="zh-CN" sz="3600" b="1" dirty="0" smtClean="0">
              <a:latin typeface="+mn-ea"/>
            </a:endParaRPr>
          </a:p>
          <a:p>
            <a:endParaRPr lang="en-US" altLang="zh-CN" sz="3600" b="1" dirty="0" smtClean="0">
              <a:latin typeface="+mn-ea"/>
            </a:endParaRPr>
          </a:p>
          <a:p>
            <a:endParaRPr lang="en-US" altLang="zh-CN" sz="3600" b="1" dirty="0" smtClean="0">
              <a:latin typeface="+mn-ea"/>
            </a:endParaRPr>
          </a:p>
          <a:p>
            <a:endParaRPr lang="en-US" altLang="zh-CN" sz="3600" b="1" dirty="0" smtClean="0">
              <a:latin typeface="+mn-ea"/>
            </a:endParaRPr>
          </a:p>
          <a:p>
            <a:pPr algn="ctr"/>
            <a:endParaRPr lang="en-US" altLang="zh-CN" sz="3600" b="1" dirty="0" smtClean="0">
              <a:latin typeface="+mn-ea"/>
            </a:endParaRPr>
          </a:p>
          <a:p>
            <a:endParaRPr lang="en-US" altLang="zh-CN" sz="3600" b="1" dirty="0" smtClean="0">
              <a:latin typeface="+mn-ea"/>
            </a:endParaRPr>
          </a:p>
          <a:p>
            <a:endParaRPr lang="en-US" altLang="zh-CN" sz="3600" b="1" dirty="0" smtClean="0">
              <a:latin typeface="+mn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84730113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ectangle 3"/>
          <p:cNvSpPr/>
          <p:nvPr/>
        </p:nvSpPr>
        <p:spPr>
          <a:xfrm>
            <a:off x="-32954" y="-1"/>
            <a:ext cx="12224954" cy="1059544"/>
          </a:xfrm>
          <a:prstGeom prst="rect">
            <a:avLst/>
          </a:prstGeom>
          <a:solidFill>
            <a:srgbClr val="BF5700">
              <a:alpha val="83000"/>
            </a:srgb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The University of Texas at Austin</a:t>
            </a:r>
          </a:p>
        </p:txBody>
      </p:sp>
      <p:sp>
        <p:nvSpPr>
          <p:cNvPr id="8" name="矩形 7"/>
          <p:cNvSpPr/>
          <p:nvPr/>
        </p:nvSpPr>
        <p:spPr>
          <a:xfrm>
            <a:off x="595086" y="1137307"/>
            <a:ext cx="11190513" cy="78483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+mn-ea"/>
              </a:rPr>
              <a:t>暑期结束后获得</a:t>
            </a:r>
            <a:endParaRPr lang="en-US" altLang="zh-CN" sz="3600" b="1" dirty="0" smtClean="0">
              <a:latin typeface="+mn-ea"/>
            </a:endParaRPr>
          </a:p>
          <a:p>
            <a:endParaRPr lang="en-US" altLang="zh-CN" sz="3600" b="1" dirty="0" smtClean="0">
              <a:latin typeface="+mn-ea"/>
            </a:endParaRPr>
          </a:p>
          <a:p>
            <a:r>
              <a:rPr lang="en-US" altLang="zh-CN" sz="3200" b="1" dirty="0" smtClean="0">
                <a:latin typeface="+mn-ea"/>
              </a:rPr>
              <a:t>* </a:t>
            </a:r>
            <a:r>
              <a:rPr lang="zh-CN" altLang="en-US" sz="3200" b="1" dirty="0" smtClean="0">
                <a:latin typeface="+mn-ea"/>
              </a:rPr>
              <a:t>结业证书</a:t>
            </a:r>
            <a:endParaRPr lang="en-US" altLang="zh-CN" sz="3200" b="1" dirty="0" smtClean="0">
              <a:latin typeface="+mn-ea"/>
            </a:endParaRPr>
          </a:p>
          <a:p>
            <a:endParaRPr lang="en-US" altLang="zh-CN" sz="3200" b="1" dirty="0" smtClean="0">
              <a:latin typeface="+mn-ea"/>
            </a:endParaRPr>
          </a:p>
          <a:p>
            <a:r>
              <a:rPr lang="en-US" altLang="zh-CN" sz="3200" b="1" dirty="0" smtClean="0">
                <a:latin typeface="+mn-ea"/>
              </a:rPr>
              <a:t>* </a:t>
            </a:r>
            <a:r>
              <a:rPr lang="zh-CN" altLang="en-US" sz="3200" b="1" dirty="0" smtClean="0">
                <a:latin typeface="+mn-ea"/>
              </a:rPr>
              <a:t>成绩单</a:t>
            </a:r>
            <a:endParaRPr lang="en-US" altLang="zh-CN" sz="3200" b="1" dirty="0" smtClean="0">
              <a:latin typeface="+mn-ea"/>
            </a:endParaRPr>
          </a:p>
          <a:p>
            <a:endParaRPr lang="en-US" altLang="zh-CN" sz="3200" b="1" dirty="0" smtClean="0">
              <a:latin typeface="+mn-ea"/>
            </a:endParaRPr>
          </a:p>
          <a:p>
            <a:r>
              <a:rPr lang="zh-CN" altLang="en-US" sz="3200" b="1" dirty="0" smtClean="0">
                <a:latin typeface="+mn-ea"/>
              </a:rPr>
              <a:t>* 推荐信</a:t>
            </a:r>
            <a:endParaRPr lang="en-US" altLang="zh-CN" sz="3200" b="1" dirty="0" smtClean="0">
              <a:latin typeface="+mn-ea"/>
            </a:endParaRPr>
          </a:p>
          <a:p>
            <a:endParaRPr lang="en-US" altLang="zh-CN" sz="3200" b="1" dirty="0" smtClean="0">
              <a:latin typeface="+mn-ea"/>
            </a:endParaRPr>
          </a:p>
          <a:p>
            <a:r>
              <a:rPr lang="zh-CN" altLang="en-US" sz="3200" b="1" dirty="0" smtClean="0">
                <a:latin typeface="+mn-ea"/>
              </a:rPr>
              <a:t>* 课程报告</a:t>
            </a:r>
            <a:endParaRPr lang="en-US" altLang="zh-CN" sz="3200" b="1" dirty="0" smtClean="0">
              <a:latin typeface="+mn-ea"/>
            </a:endParaRPr>
          </a:p>
          <a:p>
            <a:pPr>
              <a:buFont typeface="Arial" charset="0"/>
              <a:buChar char="•"/>
            </a:pPr>
            <a:endParaRPr lang="en-US" altLang="zh-CN" sz="3200" b="1" dirty="0" smtClean="0">
              <a:latin typeface="+mn-ea"/>
            </a:endParaRPr>
          </a:p>
          <a:p>
            <a:r>
              <a:rPr lang="zh-CN" altLang="en-US" sz="3200" b="1" dirty="0" smtClean="0">
                <a:latin typeface="+mn-ea"/>
              </a:rPr>
              <a:t> </a:t>
            </a:r>
            <a:endParaRPr lang="en-US" altLang="zh-CN" sz="3200" b="1" dirty="0" smtClean="0">
              <a:latin typeface="+mn-ea"/>
            </a:endParaRPr>
          </a:p>
          <a:p>
            <a:endParaRPr lang="en-US" altLang="zh-CN" sz="3600" b="1" dirty="0" smtClean="0">
              <a:latin typeface="+mn-ea"/>
            </a:endParaRPr>
          </a:p>
          <a:p>
            <a:pPr algn="ctr"/>
            <a:endParaRPr lang="en-US" altLang="zh-CN" sz="3600" b="1" dirty="0" smtClean="0">
              <a:latin typeface="+mn-ea"/>
            </a:endParaRPr>
          </a:p>
          <a:p>
            <a:endParaRPr lang="en-US" altLang="zh-CN" sz="3600" b="1" dirty="0" smtClean="0">
              <a:latin typeface="+mn-ea"/>
            </a:endParaRPr>
          </a:p>
          <a:p>
            <a:endParaRPr lang="en-US" altLang="zh-CN" sz="3600" b="1" dirty="0" smtClean="0">
              <a:latin typeface="+mn-ea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92235" y="1075444"/>
            <a:ext cx="7419975" cy="561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084730113"/>
      </p:ext>
    </p:extLst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" y="1"/>
            <a:ext cx="10464800" cy="6064827"/>
          </a:xfrm>
        </p:spPr>
      </p:pic>
      <p:sp>
        <p:nvSpPr>
          <p:cNvPr id="6" name="TextBox 5"/>
          <p:cNvSpPr txBox="1"/>
          <p:nvPr/>
        </p:nvSpPr>
        <p:spPr>
          <a:xfrm>
            <a:off x="304800" y="4180344"/>
            <a:ext cx="51816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/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奥斯汀：</a:t>
            </a:r>
            <a:endParaRPr lang="en-US" altLang="zh-CN" sz="2400" b="1" dirty="0" smtClean="0">
              <a:latin typeface="黑体" pitchFamily="49" charset="-122"/>
              <a:ea typeface="黑体" pitchFamily="49" charset="-122"/>
            </a:endParaRPr>
          </a:p>
          <a:p>
            <a:pPr marL="285750" indent="-285750">
              <a:buFont typeface="Arial" charset="0"/>
              <a:buChar char="•"/>
            </a:pP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  <a:p>
            <a:pPr marL="285750" indent="-285750">
              <a:buFont typeface="Arial" charset="0"/>
              <a:buChar char="•"/>
            </a:pP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福布斯：全美发展最快的城市之一</a:t>
            </a: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  <a:p>
            <a:pPr marL="285750" indent="-285750">
              <a:buFont typeface="Arial" charset="0"/>
              <a:buChar char="•"/>
            </a:pP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  <a:p>
            <a:pPr marL="285750" indent="-285750">
              <a:buFont typeface="Arial" charset="0"/>
              <a:buChar char="•"/>
            </a:pP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人口： </a:t>
            </a:r>
            <a:r>
              <a:rPr lang="en-US" altLang="zh-CN" dirty="0" smtClean="0">
                <a:latin typeface="黑体" pitchFamily="49" charset="-122"/>
                <a:ea typeface="黑体" pitchFamily="49" charset="-122"/>
              </a:rPr>
              <a:t>93</a:t>
            </a: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万</a:t>
            </a: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  <a:p>
            <a:pPr marL="285750" indent="-285750">
              <a:buFont typeface="Arial" charset="0"/>
              <a:buChar char="•"/>
            </a:pP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  <a:p>
            <a:pPr marL="285750" indent="-285750">
              <a:buFont typeface="Arial" charset="0"/>
              <a:buChar char="•"/>
            </a:pPr>
            <a:r>
              <a:rPr lang="zh-CN" altLang="en-US" dirty="0" smtClean="0">
                <a:latin typeface="黑体" pitchFamily="49" charset="-122"/>
                <a:ea typeface="黑体" pitchFamily="49" charset="-122"/>
              </a:rPr>
              <a:t>德克萨斯州首府</a:t>
            </a:r>
            <a:endParaRPr lang="en-US" altLang="zh-CN" dirty="0" smtClean="0">
              <a:latin typeface="黑体" pitchFamily="49" charset="-122"/>
              <a:ea typeface="黑体" pitchFamily="49" charset="-122"/>
            </a:endParaRPr>
          </a:p>
          <a:p>
            <a:pPr marL="285750" indent="-285750">
              <a:buFont typeface="Arial" charset="0"/>
              <a:buChar char="•"/>
            </a:pPr>
            <a:endParaRPr lang="en-US" dirty="0">
              <a:latin typeface="Franklin Gothic Book" panose="020B0503020102020204" pitchFamily="34" charset="0"/>
            </a:endParaRPr>
          </a:p>
          <a:p>
            <a:pPr marL="285750" indent="-285750">
              <a:buFont typeface="Arial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29628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tIns="182880" bIns="0"/>
          <a:lstStyle/>
          <a:p>
            <a:r>
              <a:rPr lang="zh-CN" altLang="en-US" sz="4000" b="1" spc="300" dirty="0" smtClean="0">
                <a:solidFill>
                  <a:schemeClr val="bg1"/>
                </a:solidFill>
                <a:latin typeface="League Spartan" pitchFamily="2" charset="77"/>
                <a:cs typeface="Futura Medium" panose="020B0602020204020303" pitchFamily="34" charset="-79"/>
              </a:rPr>
              <a:t>国际教育项目</a:t>
            </a:r>
            <a:endParaRPr lang="en-US" altLang="en-US" sz="4000" b="1" spc="300" dirty="0">
              <a:solidFill>
                <a:schemeClr val="bg1"/>
              </a:solidFill>
              <a:latin typeface="League Spartan" pitchFamily="2" charset="77"/>
              <a:cs typeface="Futura Medium" panose="020B0602020204020303" pitchFamily="34" charset="-79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C0CDB1C8-38C5-2E42-ADBE-38E954DF90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051603"/>
            <a:ext cx="3798278" cy="2625129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xmlns="" id="{8F064A1C-5FB9-254F-9188-920B97D3B034}"/>
              </a:ext>
            </a:extLst>
          </p:cNvPr>
          <p:cNvCxnSpPr>
            <a:cxnSpLocks/>
          </p:cNvCxnSpPr>
          <p:nvPr/>
        </p:nvCxnSpPr>
        <p:spPr>
          <a:xfrm>
            <a:off x="863600" y="5810205"/>
            <a:ext cx="10464800" cy="0"/>
          </a:xfrm>
          <a:prstGeom prst="line">
            <a:avLst/>
          </a:prstGeom>
          <a:ln w="73025" cap="rnd" cmpd="sng" algn="ctr">
            <a:solidFill>
              <a:schemeClr val="dk1"/>
            </a:solidFill>
            <a:prstDash val="sysDot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5" name="Rectangle 3"/>
          <p:cNvSpPr/>
          <p:nvPr/>
        </p:nvSpPr>
        <p:spPr>
          <a:xfrm>
            <a:off x="-32954" y="0"/>
            <a:ext cx="12224954" cy="1059544"/>
          </a:xfrm>
          <a:prstGeom prst="rect">
            <a:avLst/>
          </a:prstGeom>
          <a:solidFill>
            <a:srgbClr val="BF5700">
              <a:alpha val="83000"/>
            </a:srgb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IA </a:t>
            </a:r>
            <a:r>
              <a:rPr kumimoji="0" lang="en-US" sz="4400" b="1" i="0" u="none" strike="noStrike" kern="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Summer </a:t>
            </a:r>
            <a:r>
              <a:rPr lang="en-US" altLang="zh-CN" sz="4400" b="1" kern="0" dirty="0">
                <a:solidFill>
                  <a:prstClr val="white"/>
                </a:solidFill>
                <a:latin typeface="Cambria" panose="02040503050406030204" pitchFamily="18" charset="0"/>
              </a:rPr>
              <a:t>2018</a:t>
            </a:r>
            <a:endParaRPr kumimoji="0" lang="en-US" sz="44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518883DF-7C17-5342-8476-F3854C0BB2C6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2057"/>
          <a:stretch/>
        </p:blipFill>
        <p:spPr>
          <a:xfrm>
            <a:off x="4402667" y="1859280"/>
            <a:ext cx="4662311" cy="3474720"/>
          </a:xfrm>
          <a:prstGeom prst="roundRect">
            <a:avLst/>
          </a:prstGeom>
        </p:spPr>
      </p:pic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4443" y="3686288"/>
            <a:ext cx="3736623" cy="2802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5" descr="C:\Users\小笨笨.mac-PC\Desktop\微信图片_2020062717285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045222" y="1321528"/>
            <a:ext cx="2616200" cy="5232399"/>
          </a:xfrm>
          <a:prstGeom prst="rect">
            <a:avLst/>
          </a:prstGeom>
          <a:noFill/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4422" y="1059544"/>
            <a:ext cx="3837578" cy="287818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53219282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1\Desktop\UTA学生照片\IA学生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954" y="1059544"/>
            <a:ext cx="4789140" cy="32753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3"/>
          <p:cNvSpPr/>
          <p:nvPr/>
        </p:nvSpPr>
        <p:spPr>
          <a:xfrm>
            <a:off x="-32954" y="0"/>
            <a:ext cx="12224954" cy="1059544"/>
          </a:xfrm>
          <a:prstGeom prst="rect">
            <a:avLst/>
          </a:prstGeom>
          <a:solidFill>
            <a:srgbClr val="BF5700">
              <a:alpha val="83000"/>
            </a:srgb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IA </a:t>
            </a:r>
            <a:r>
              <a:rPr kumimoji="0" lang="en-US" sz="4400" b="1" i="0" u="none" strike="noStrike" kern="0" cap="none" spc="0" normalizeH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Summer 2019</a:t>
            </a:r>
            <a:endParaRPr kumimoji="0" lang="en-US" sz="44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65067" y="3897562"/>
            <a:ext cx="3826933" cy="296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5066" y="1059543"/>
            <a:ext cx="3826933" cy="28702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63119" y="1042507"/>
            <a:ext cx="4361620" cy="5815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5422" y="4318179"/>
            <a:ext cx="3702755" cy="2801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238541546"/>
      </p:ext>
    </p:extLst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 descr="86_ELC_VirtualLearningTestimony_Social_FBFeed_940x788_S2020_1[3]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419402" y="1987026"/>
            <a:ext cx="3881436" cy="3254022"/>
          </a:xfrm>
        </p:spPr>
      </p:pic>
      <p:sp>
        <p:nvSpPr>
          <p:cNvPr id="4" name="Rectangle 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solidFill>
            <a:srgbClr val="BF5700">
              <a:alpha val="83000"/>
            </a:srgb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400" b="1" kern="0" cap="none" dirty="0" smtClean="0">
                <a:solidFill>
                  <a:prstClr val="white"/>
                </a:solidFill>
                <a:latin typeface="Cambria" panose="02040503050406030204" pitchFamily="18" charset="0"/>
                <a:ea typeface="+mn-ea"/>
                <a:cs typeface="+mn-cs"/>
              </a:rPr>
              <a:t>IA </a:t>
            </a:r>
            <a:r>
              <a:rPr lang="zh-CN" altLang="en-US" sz="4400" b="1" kern="0" cap="none" dirty="0" smtClean="0">
                <a:solidFill>
                  <a:prstClr val="white"/>
                </a:solidFill>
                <a:latin typeface="Cambria" panose="02040503050406030204" pitchFamily="18" charset="0"/>
                <a:ea typeface="+mn-ea"/>
                <a:cs typeface="+mn-cs"/>
              </a:rPr>
              <a:t>老师和学生感言</a:t>
            </a:r>
            <a:endParaRPr kumimoji="0" lang="en-US" sz="4400" b="1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pic>
        <p:nvPicPr>
          <p:cNvPr id="6" name="图片 5" descr="86_ELC_VirtualLearningTestimony_Social_FBFeed_940x788_S2020_2[2]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21043" y="1341665"/>
            <a:ext cx="3905000" cy="3273777"/>
          </a:xfrm>
          <a:prstGeom prst="rect">
            <a:avLst/>
          </a:prstGeom>
        </p:spPr>
      </p:pic>
      <p:pic>
        <p:nvPicPr>
          <p:cNvPr id="7" name="图片 6" descr="86_ELC_VirtualLearningTestimony_Social_FBFeed_940x788_S2020_4[2]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111992" y="1972481"/>
            <a:ext cx="3860089" cy="3236125"/>
          </a:xfrm>
          <a:prstGeom prst="rect">
            <a:avLst/>
          </a:prstGeom>
        </p:spPr>
      </p:pic>
      <p:pic>
        <p:nvPicPr>
          <p:cNvPr id="8" name="图片 7" descr="86_ELC_VirtualLearningTestimony_Social_FBFeed_940x788_S2020_3[2]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55508" y="4609616"/>
            <a:ext cx="2681899" cy="2248384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35D64F7-61D6-3D47-85B2-012A258083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tIns="182880" bIns="0">
            <a:normAutofit/>
          </a:bodyPr>
          <a:lstStyle/>
          <a:p>
            <a:r>
              <a:rPr lang="zh-CN" altLang="en-US" sz="3200" b="1" spc="300" dirty="0" smtClean="0">
                <a:solidFill>
                  <a:schemeClr val="tx1"/>
                </a:solidFill>
                <a:latin typeface="+mn-ea"/>
                <a:ea typeface="+mn-ea"/>
              </a:rPr>
              <a:t>往届学生调查报告</a:t>
            </a:r>
            <a:endParaRPr lang="en-US" altLang="en-US" sz="3200" b="1" spc="3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xmlns="" id="{C1A8BBBE-F818-D546-AE56-68EAED40EEC4}"/>
              </a:ext>
            </a:extLst>
          </p:cNvPr>
          <p:cNvSpPr/>
          <p:nvPr/>
        </p:nvSpPr>
        <p:spPr>
          <a:xfrm>
            <a:off x="609600" y="1458619"/>
            <a:ext cx="5181600" cy="3886200"/>
          </a:xfrm>
          <a:prstGeom prst="ellipse">
            <a:avLst/>
          </a:prstGeom>
          <a:solidFill>
            <a:schemeClr val="accent1">
              <a:lumMod val="40000"/>
              <a:lumOff val="60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xmlns="" id="{ED2B93B6-0363-0049-B303-C2EC11C52B6E}"/>
              </a:ext>
            </a:extLst>
          </p:cNvPr>
          <p:cNvSpPr/>
          <p:nvPr/>
        </p:nvSpPr>
        <p:spPr>
          <a:xfrm>
            <a:off x="6604000" y="1484151"/>
            <a:ext cx="5181600" cy="3886200"/>
          </a:xfrm>
          <a:prstGeom prst="ellipse">
            <a:avLst/>
          </a:prstGeom>
          <a:solidFill>
            <a:schemeClr val="accent2">
              <a:lumMod val="60000"/>
              <a:lumOff val="4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0B701493-DFBB-6341-9094-FC1E16B47365}"/>
              </a:ext>
            </a:extLst>
          </p:cNvPr>
          <p:cNvSpPr txBox="1"/>
          <p:nvPr/>
        </p:nvSpPr>
        <p:spPr>
          <a:xfrm>
            <a:off x="908757" y="2562762"/>
            <a:ext cx="45832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>
                <a:solidFill>
                  <a:schemeClr val="accent3">
                    <a:lumMod val="75000"/>
                  </a:schemeClr>
                </a:solidFill>
                <a:latin typeface="Capitals" pitchFamily="2" charset="0"/>
              </a:rPr>
              <a:t>100%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BB81EE9F-0563-3948-9F6B-D95959211433}"/>
              </a:ext>
            </a:extLst>
          </p:cNvPr>
          <p:cNvSpPr txBox="1"/>
          <p:nvPr/>
        </p:nvSpPr>
        <p:spPr>
          <a:xfrm>
            <a:off x="6903158" y="2525296"/>
            <a:ext cx="45832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>
                <a:solidFill>
                  <a:schemeClr val="accent2">
                    <a:lumMod val="50000"/>
                  </a:schemeClr>
                </a:solidFill>
                <a:latin typeface="Capitals" pitchFamily="2" charset="0"/>
              </a:rPr>
              <a:t>88%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35064A63-AB2B-014C-A812-E49C08F2B7DD}"/>
              </a:ext>
            </a:extLst>
          </p:cNvPr>
          <p:cNvSpPr txBox="1"/>
          <p:nvPr/>
        </p:nvSpPr>
        <p:spPr>
          <a:xfrm>
            <a:off x="1269999" y="3886200"/>
            <a:ext cx="386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3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推荐这个项目</a:t>
            </a:r>
            <a:endParaRPr lang="en-US" sz="2400" b="1" spc="300" dirty="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32E03829-9CC0-2E4E-8109-9A06ADF7DB44}"/>
              </a:ext>
            </a:extLst>
          </p:cNvPr>
          <p:cNvSpPr txBox="1"/>
          <p:nvPr/>
        </p:nvSpPr>
        <p:spPr>
          <a:xfrm>
            <a:off x="7315200" y="3733800"/>
            <a:ext cx="386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spc="300" dirty="0" smtClean="0">
                <a:latin typeface="宋体" pitchFamily="2" charset="-122"/>
                <a:ea typeface="宋体" pitchFamily="2" charset="-122"/>
              </a:rPr>
              <a:t>所有课程都拿到“</a:t>
            </a:r>
            <a:r>
              <a:rPr lang="en-US" altLang="zh-CN" sz="2400" b="1" spc="300" dirty="0" smtClean="0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en-US" sz="2400" b="1" spc="300" dirty="0" smtClean="0">
                <a:latin typeface="宋体" pitchFamily="2" charset="-122"/>
                <a:ea typeface="宋体" pitchFamily="2" charset="-122"/>
              </a:rPr>
              <a:t>”</a:t>
            </a:r>
            <a:endParaRPr lang="en-US" sz="2400" b="1" spc="300" dirty="0"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42573114"/>
      </p:ext>
    </p:extLst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ectangle 3"/>
          <p:cNvSpPr/>
          <p:nvPr/>
        </p:nvSpPr>
        <p:spPr>
          <a:xfrm>
            <a:off x="-32954" y="-1"/>
            <a:ext cx="12224954" cy="1059544"/>
          </a:xfrm>
          <a:prstGeom prst="rect">
            <a:avLst/>
          </a:prstGeom>
          <a:solidFill>
            <a:srgbClr val="BF5700">
              <a:alpha val="83000"/>
            </a:srgb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The University of Texas at Austin</a:t>
            </a:r>
          </a:p>
        </p:txBody>
      </p:sp>
      <p:pic>
        <p:nvPicPr>
          <p:cNvPr id="5" name="Picture 3" descr="C:\Users\EANN\Desktop\UTA 校园风貌 360截图\360截图2017091623270965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9275" y="1092175"/>
            <a:ext cx="6562725" cy="37052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EANN\Desktop\UTA 校园风貌 360截图\360截图2017091623260908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2076" y="2914449"/>
            <a:ext cx="3228975" cy="37433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ubtitle 2"/>
          <p:cNvSpPr txBox="1">
            <a:spLocks/>
          </p:cNvSpPr>
          <p:nvPr/>
        </p:nvSpPr>
        <p:spPr>
          <a:xfrm rot="20644420">
            <a:off x="189374" y="1350287"/>
            <a:ext cx="4906726" cy="931819"/>
          </a:xfrm>
          <a:prstGeom prst="rect">
            <a:avLst/>
          </a:prstGeom>
        </p:spPr>
        <p:txBody>
          <a:bodyPr vert="horz" lIns="120470" tIns="60235" rIns="120470" bIns="60235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6600" dirty="0">
                <a:solidFill>
                  <a:srgbClr val="002060"/>
                </a:solidFill>
                <a:latin typeface="Bell MT" panose="02020503060305020303" pitchFamily="18" charset="0"/>
              </a:rPr>
              <a:t>Questions?</a:t>
            </a:r>
            <a:endParaRPr lang="en-US" sz="66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ll MT" panose="02020503060305020303" pitchFamily="18" charset="0"/>
              <a:ea typeface="华文中宋" panose="02010600040101010101" pitchFamily="2" charset="-122"/>
              <a:cs typeface="Oswald Light"/>
            </a:endParaRPr>
          </a:p>
        </p:txBody>
      </p:sp>
      <p:sp>
        <p:nvSpPr>
          <p:cNvPr id="8" name="动作按钮: 声音 7">
            <a:hlinkClick r:id="" action="ppaction://noaction" highlightClick="1">
              <a:snd r:embed="rId6" name="applause.wav"/>
            </a:hlinkClick>
          </p:cNvPr>
          <p:cNvSpPr/>
          <p:nvPr/>
        </p:nvSpPr>
        <p:spPr>
          <a:xfrm>
            <a:off x="4149472" y="1545708"/>
            <a:ext cx="1161143" cy="1112690"/>
          </a:xfrm>
          <a:prstGeom prst="actionButtonSound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58044" y="3917244"/>
            <a:ext cx="4605867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/>
              <a:t>Contact: </a:t>
            </a:r>
            <a:endParaRPr lang="en-US" altLang="zh-CN" sz="2400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Michelle </a:t>
            </a:r>
            <a:r>
              <a:rPr lang="en-US" altLang="zh-CN" dirty="0" smtClean="0"/>
              <a:t>Zhou </a:t>
            </a:r>
            <a:endParaRPr lang="zh-CN" altLang="en-US" dirty="0" smtClean="0"/>
          </a:p>
          <a:p>
            <a:r>
              <a:rPr lang="en-US" altLang="zh-CN" dirty="0" smtClean="0"/>
              <a:t>13632266497 (</a:t>
            </a:r>
            <a:r>
              <a:rPr lang="zh-CN" altLang="en-US" dirty="0" smtClean="0"/>
              <a:t>手机</a:t>
            </a:r>
            <a:r>
              <a:rPr lang="en-US" altLang="zh-CN" dirty="0" smtClean="0"/>
              <a:t>&amp;</a:t>
            </a:r>
            <a:r>
              <a:rPr lang="zh-CN" altLang="en-US" dirty="0" smtClean="0"/>
              <a:t>微信） </a:t>
            </a:r>
          </a:p>
          <a:p>
            <a:pPr fontAlgn="base"/>
            <a:r>
              <a:rPr lang="en-US" altLang="zh-CN" dirty="0" smtClean="0"/>
              <a:t>Email: </a:t>
            </a:r>
            <a:r>
              <a:rPr lang="en-US" altLang="zh-CN" dirty="0" smtClean="0"/>
              <a:t>michelle.zhou@austin.utexas.edu</a:t>
            </a:r>
            <a:endParaRPr lang="en-US" altLang="zh-CN" dirty="0" smtClean="0"/>
          </a:p>
          <a:p>
            <a:r>
              <a:rPr lang="en-US" altLang="zh-CN" dirty="0" smtClean="0">
                <a:hlinkClick r:id="rId7"/>
              </a:rPr>
              <a:t>https://global.utexas.edu</a:t>
            </a:r>
            <a:endParaRPr lang="en-US" altLang="zh-CN" dirty="0" smtClean="0"/>
          </a:p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950974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ower.jp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8356" t="316" r="35430"/>
          <a:stretch/>
        </p:blipFill>
        <p:spPr>
          <a:xfrm>
            <a:off x="0" y="0"/>
            <a:ext cx="4950069" cy="6855090"/>
          </a:xfrm>
          <a:prstGeom prst="rect">
            <a:avLst/>
          </a:prstGeom>
        </p:spPr>
      </p:pic>
      <p:sp>
        <p:nvSpPr>
          <p:cNvPr id="8194" name="Content Placeholder 2"/>
          <p:cNvSpPr>
            <a:spLocks noGrp="1"/>
          </p:cNvSpPr>
          <p:nvPr>
            <p:ph idx="1"/>
          </p:nvPr>
        </p:nvSpPr>
        <p:spPr>
          <a:xfrm>
            <a:off x="6197600" y="2590801"/>
            <a:ext cx="5384800" cy="3535363"/>
          </a:xfrm>
        </p:spPr>
        <p:txBody>
          <a:bodyPr/>
          <a:lstStyle/>
          <a:p>
            <a:pPr marL="0" indent="0" algn="ctr">
              <a:buNone/>
            </a:pPr>
            <a:r>
              <a:rPr lang="en-US" sz="4800" dirty="0">
                <a:solidFill>
                  <a:srgbClr val="E2631F"/>
                </a:solidFill>
                <a:latin typeface="Franklin Gothic Book" panose="020B0503020102020204" pitchFamily="34" charset="0"/>
                <a:cs typeface="Calibri" pitchFamily="34" charset="0"/>
              </a:rPr>
              <a:t>What Starts Here Changes the World</a:t>
            </a:r>
          </a:p>
        </p:txBody>
      </p:sp>
    </p:spTree>
    <p:extLst>
      <p:ext uri="{BB962C8B-B14F-4D97-AF65-F5344CB8AC3E}">
        <p14:creationId xmlns="" xmlns:p14="http://schemas.microsoft.com/office/powerpoint/2010/main" val="3623287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7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72523" y="1059544"/>
            <a:ext cx="9546362" cy="5208838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17610" y="1571056"/>
            <a:ext cx="1905000" cy="1905000"/>
          </a:xfrm>
          <a:prstGeom prst="rect">
            <a:avLst/>
          </a:prstGeom>
        </p:spPr>
      </p:pic>
      <p:sp>
        <p:nvSpPr>
          <p:cNvPr id="9" name="Rectangle 3"/>
          <p:cNvSpPr/>
          <p:nvPr/>
        </p:nvSpPr>
        <p:spPr>
          <a:xfrm>
            <a:off x="0" y="0"/>
            <a:ext cx="12224954" cy="1059544"/>
          </a:xfrm>
          <a:prstGeom prst="rect">
            <a:avLst/>
          </a:prstGeom>
          <a:solidFill>
            <a:srgbClr val="BF5700">
              <a:alpha val="83000"/>
            </a:srgb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Austin</a:t>
            </a:r>
          </a:p>
        </p:txBody>
      </p:sp>
    </p:spTree>
    <p:extLst>
      <p:ext uri="{BB962C8B-B14F-4D97-AF65-F5344CB8AC3E}">
        <p14:creationId xmlns="" xmlns:p14="http://schemas.microsoft.com/office/powerpoint/2010/main" val="91104371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6477" y="-1"/>
            <a:ext cx="12192000" cy="6858000"/>
          </a:xfrm>
          <a:prstGeom prst="rect">
            <a:avLst/>
          </a:prstGeom>
        </p:spPr>
      </p:pic>
      <p:sp>
        <p:nvSpPr>
          <p:cNvPr id="10" name="Rectangle 3"/>
          <p:cNvSpPr/>
          <p:nvPr/>
        </p:nvSpPr>
        <p:spPr>
          <a:xfrm>
            <a:off x="-32954" y="-1"/>
            <a:ext cx="12224954" cy="1059544"/>
          </a:xfrm>
          <a:prstGeom prst="rect">
            <a:avLst/>
          </a:prstGeom>
          <a:solidFill>
            <a:srgbClr val="BF5700">
              <a:alpha val="83000"/>
            </a:srgb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The University of Texas at Austin</a:t>
            </a: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3090280" y="1415143"/>
            <a:ext cx="6768751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b="1" dirty="0" smtClean="0"/>
              <a:t>德州大学奥斯汀分校 </a:t>
            </a:r>
            <a:r>
              <a:rPr lang="en-US" altLang="zh-CN" b="1" dirty="0" smtClean="0"/>
              <a:t>UT-Austin</a:t>
            </a:r>
            <a:endParaRPr lang="zh-CN" altLang="en-US" b="1" dirty="0"/>
          </a:p>
        </p:txBody>
      </p:sp>
      <p:pic>
        <p:nvPicPr>
          <p:cNvPr id="5" name="Picture 2" descr="u=2341404997,3230515505&amp;fm=214&amp;gp=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120" y="2324911"/>
            <a:ext cx="3901718" cy="3901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副标题 2"/>
          <p:cNvSpPr txBox="1">
            <a:spLocks/>
          </p:cNvSpPr>
          <p:nvPr/>
        </p:nvSpPr>
        <p:spPr>
          <a:xfrm>
            <a:off x="5529942" y="2324911"/>
            <a:ext cx="6473371" cy="406756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3300"/>
              </a:lnSpc>
            </a:pPr>
            <a:r>
              <a:rPr lang="zh-CN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成立时间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:  </a:t>
            </a:r>
            <a:r>
              <a:rPr lang="en-US" altLang="zh-CN" dirty="0" smtClean="0"/>
              <a:t>1883</a:t>
            </a:r>
            <a:r>
              <a:rPr lang="zh-CN" altLang="zh-CN" dirty="0" smtClean="0"/>
              <a:t>年</a:t>
            </a:r>
          </a:p>
          <a:p>
            <a:pPr>
              <a:lnSpc>
                <a:spcPts val="3300"/>
              </a:lnSpc>
            </a:pPr>
            <a:r>
              <a:rPr lang="zh-CN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学校性质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:  </a:t>
            </a:r>
            <a:r>
              <a:rPr lang="zh-CN" altLang="zh-CN" dirty="0" smtClean="0"/>
              <a:t>公立</a:t>
            </a:r>
          </a:p>
          <a:p>
            <a:pPr>
              <a:lnSpc>
                <a:spcPct val="150000"/>
              </a:lnSpc>
            </a:pPr>
            <a:r>
              <a:rPr lang="zh-CN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大学排名</a:t>
            </a:r>
            <a:r>
              <a:rPr lang="en-US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: </a:t>
            </a:r>
            <a:r>
              <a:rPr lang="en-US" altLang="zh-CN" dirty="0" smtClean="0"/>
              <a:t>2020</a:t>
            </a:r>
            <a:r>
              <a:rPr lang="zh-CN" altLang="en-US" dirty="0" smtClean="0"/>
              <a:t>年全美公立大学排名第</a:t>
            </a:r>
            <a:r>
              <a:rPr lang="en-US" altLang="zh-CN" b="1" dirty="0" smtClean="0"/>
              <a:t>7</a:t>
            </a:r>
            <a:r>
              <a:rPr lang="zh-CN" altLang="en-US" dirty="0" smtClean="0"/>
              <a:t>位，</a:t>
            </a:r>
            <a:r>
              <a:rPr lang="en-US" altLang="zh-CN" dirty="0" smtClean="0"/>
              <a:t>USNEWS</a:t>
            </a:r>
            <a:r>
              <a:rPr lang="zh-CN" altLang="en-US" dirty="0" smtClean="0"/>
              <a:t>综合排名全美第</a:t>
            </a:r>
            <a:r>
              <a:rPr lang="en-US" altLang="zh-CN" b="1" dirty="0" smtClean="0"/>
              <a:t>48</a:t>
            </a:r>
            <a:r>
              <a:rPr lang="zh-CN" altLang="en-US" dirty="0" smtClean="0"/>
              <a:t>位，</a:t>
            </a:r>
            <a:r>
              <a:rPr lang="en-US" altLang="zh-CN" dirty="0" smtClean="0"/>
              <a:t> 2021</a:t>
            </a:r>
            <a:r>
              <a:rPr lang="zh-CN" altLang="zh-CN" dirty="0" smtClean="0"/>
              <a:t>年</a:t>
            </a:r>
            <a:r>
              <a:rPr lang="en-US" altLang="zh-CN" dirty="0" smtClean="0"/>
              <a:t>QS</a:t>
            </a:r>
            <a:r>
              <a:rPr lang="zh-CN" altLang="zh-CN" dirty="0" smtClean="0"/>
              <a:t>全球大学排名</a:t>
            </a:r>
            <a:r>
              <a:rPr lang="en-US" altLang="zh-CN" b="1" dirty="0" smtClean="0"/>
              <a:t>71</a:t>
            </a:r>
            <a:r>
              <a:rPr lang="zh-CN" altLang="zh-CN" dirty="0" smtClean="0"/>
              <a:t>位</a:t>
            </a:r>
            <a:r>
              <a:rPr lang="zh-CN" altLang="en-US" dirty="0" smtClean="0"/>
              <a:t>。</a:t>
            </a:r>
            <a:r>
              <a:rPr lang="zh-CN" altLang="zh-CN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学校地址</a:t>
            </a:r>
            <a:r>
              <a:rPr lang="en-US" altLang="zh-CN" b="1" dirty="0" smtClean="0"/>
              <a:t>: </a:t>
            </a:r>
            <a:r>
              <a:rPr lang="zh-CN" altLang="zh-CN" dirty="0" smtClean="0"/>
              <a:t>美国德克萨斯州奥斯汀市</a:t>
            </a:r>
            <a:r>
              <a:rPr lang="en-US" altLang="zh-CN" dirty="0" smtClean="0"/>
              <a:t> </a:t>
            </a:r>
            <a:endParaRPr lang="zh-CN" altLang="zh-CN" dirty="0"/>
          </a:p>
        </p:txBody>
      </p:sp>
    </p:spTree>
    <p:extLst>
      <p:ext uri="{BB962C8B-B14F-4D97-AF65-F5344CB8AC3E}">
        <p14:creationId xmlns="" xmlns:p14="http://schemas.microsoft.com/office/powerpoint/2010/main" val="562183677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>
            <a:spLocks/>
          </p:cNvSpPr>
          <p:nvPr/>
        </p:nvSpPr>
        <p:spPr>
          <a:xfrm rot="16200000">
            <a:off x="460380" y="1524001"/>
            <a:ext cx="4622411" cy="4682471"/>
          </a:xfrm>
          <a:prstGeom prst="rect">
            <a:avLst/>
          </a:prstGeom>
        </p:spPr>
        <p:txBody>
          <a:bodyPr vert="eaVert">
            <a:normAutofit lnSpcReduction="10000"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 smtClean="0">
                <a:latin typeface="Franklin Gothic Book" panose="020B0503020102020204" pitchFamily="34" charset="0"/>
                <a:cs typeface="Calibri"/>
              </a:rPr>
              <a:t>51,832 Students</a:t>
            </a:r>
            <a:br>
              <a:rPr lang="en-US" sz="2000" dirty="0" smtClean="0">
                <a:latin typeface="Franklin Gothic Book" panose="020B0503020102020204" pitchFamily="34" charset="0"/>
                <a:cs typeface="Calibri"/>
              </a:rPr>
            </a:br>
            <a:endParaRPr lang="en-US" sz="2000" dirty="0" smtClean="0">
              <a:latin typeface="Franklin Gothic Book" panose="020B0503020102020204" pitchFamily="34" charset="0"/>
              <a:cs typeface="Calibri"/>
            </a:endParaRPr>
          </a:p>
          <a:p>
            <a:pPr>
              <a:buClr>
                <a:srgbClr val="511912"/>
              </a:buClr>
              <a:buFont typeface="Wingdings" pitchFamily="2" charset="2"/>
              <a:buChar char="q"/>
            </a:pPr>
            <a:r>
              <a:rPr lang="en-US" sz="2000" dirty="0" smtClean="0">
                <a:latin typeface="Franklin Gothic Book" panose="020B0503020102020204" pitchFamily="34" charset="0"/>
                <a:cs typeface="Calibri"/>
              </a:rPr>
              <a:t>  3,133 Teaching Faculty</a:t>
            </a:r>
            <a:br>
              <a:rPr lang="en-US" sz="2000" dirty="0" smtClean="0">
                <a:latin typeface="Franklin Gothic Book" panose="020B0503020102020204" pitchFamily="34" charset="0"/>
                <a:cs typeface="Calibri"/>
              </a:rPr>
            </a:br>
            <a:endParaRPr lang="en-US" sz="2000" dirty="0" smtClean="0">
              <a:latin typeface="Franklin Gothic Book" panose="020B0503020102020204" pitchFamily="34" charset="0"/>
              <a:cs typeface="Calibri"/>
            </a:endParaRPr>
          </a:p>
          <a:p>
            <a:pPr>
              <a:buClr>
                <a:srgbClr val="511912"/>
              </a:buClr>
              <a:buFont typeface="Wingdings" pitchFamily="2" charset="2"/>
              <a:buChar char="q"/>
            </a:pPr>
            <a:r>
              <a:rPr lang="en-US" sz="2000" dirty="0" smtClean="0">
                <a:latin typeface="Franklin Gothic Book" panose="020B0503020102020204" pitchFamily="34" charset="0"/>
                <a:cs typeface="Calibri"/>
              </a:rPr>
              <a:t>  18 Colleges &amp; Schools</a:t>
            </a:r>
          </a:p>
          <a:p>
            <a:pPr lvl="1">
              <a:buClr>
                <a:srgbClr val="511912"/>
              </a:buClr>
              <a:buSzPct val="60000"/>
              <a:buFont typeface="Wingdings" pitchFamily="2" charset="2"/>
              <a:buChar char="q"/>
            </a:pPr>
            <a:r>
              <a:rPr lang="en-US" sz="1800" dirty="0" smtClean="0">
                <a:latin typeface="Franklin Gothic Book" panose="020B0503020102020204" pitchFamily="34" charset="0"/>
                <a:cs typeface="Calibri"/>
              </a:rPr>
              <a:t>156 Undergraduate Degree Programs </a:t>
            </a:r>
          </a:p>
          <a:p>
            <a:pPr lvl="1">
              <a:buClr>
                <a:srgbClr val="511912"/>
              </a:buClr>
              <a:buSzPct val="60000"/>
              <a:buFont typeface="Wingdings" pitchFamily="2" charset="2"/>
              <a:buChar char="q"/>
            </a:pPr>
            <a:r>
              <a:rPr lang="en-US" sz="1800" dirty="0" smtClean="0">
                <a:latin typeface="Franklin Gothic Book" panose="020B0503020102020204" pitchFamily="34" charset="0"/>
                <a:cs typeface="Calibri"/>
              </a:rPr>
              <a:t>237 Graduate Degree Programs</a:t>
            </a:r>
            <a:br>
              <a:rPr lang="en-US" sz="1800" dirty="0" smtClean="0">
                <a:latin typeface="Franklin Gothic Book" panose="020B0503020102020204" pitchFamily="34" charset="0"/>
                <a:cs typeface="Calibri"/>
              </a:rPr>
            </a:br>
            <a:endParaRPr lang="en-US" sz="1800" dirty="0" smtClean="0">
              <a:latin typeface="Franklin Gothic Book" panose="020B0503020102020204" pitchFamily="34" charset="0"/>
              <a:cs typeface="Calibri"/>
            </a:endParaRPr>
          </a:p>
          <a:p>
            <a:pPr>
              <a:buClr>
                <a:srgbClr val="511912"/>
              </a:buClr>
              <a:buFont typeface="Wingdings" pitchFamily="2" charset="2"/>
              <a:buChar char="q"/>
            </a:pPr>
            <a:r>
              <a:rPr lang="en-US" sz="2000" dirty="0" smtClean="0">
                <a:latin typeface="Franklin Gothic Book" panose="020B0503020102020204" pitchFamily="34" charset="0"/>
                <a:cs typeface="Calibri"/>
              </a:rPr>
              <a:t>  Top 10 National Rankings</a:t>
            </a:r>
          </a:p>
          <a:p>
            <a:pPr lvl="1">
              <a:buClr>
                <a:srgbClr val="511912"/>
              </a:buClr>
              <a:buFont typeface="Wingdings" pitchFamily="2" charset="2"/>
              <a:buChar char="q"/>
            </a:pPr>
            <a:r>
              <a:rPr lang="en-US" sz="1800" dirty="0" smtClean="0">
                <a:latin typeface="Franklin Gothic Book" panose="020B0503020102020204" pitchFamily="34" charset="0"/>
                <a:cs typeface="Calibri"/>
              </a:rPr>
              <a:t>15+ undergraduate  programs</a:t>
            </a:r>
          </a:p>
          <a:p>
            <a:pPr lvl="1">
              <a:buClr>
                <a:srgbClr val="511912"/>
              </a:buClr>
              <a:buFont typeface="Wingdings" pitchFamily="2" charset="2"/>
              <a:buChar char="q"/>
            </a:pPr>
            <a:r>
              <a:rPr lang="en-US" sz="1800" dirty="0" smtClean="0">
                <a:latin typeface="Franklin Gothic Book" panose="020B0503020102020204" pitchFamily="34" charset="0"/>
                <a:cs typeface="Calibri"/>
              </a:rPr>
              <a:t>49+ graduate programs</a:t>
            </a:r>
            <a:br>
              <a:rPr lang="en-US" sz="1800" dirty="0" smtClean="0">
                <a:latin typeface="Franklin Gothic Book" panose="020B0503020102020204" pitchFamily="34" charset="0"/>
                <a:cs typeface="Calibri"/>
              </a:rPr>
            </a:br>
            <a:endParaRPr lang="en-US" sz="1800" dirty="0" smtClean="0">
              <a:latin typeface="Franklin Gothic Book" panose="020B0503020102020204" pitchFamily="34" charset="0"/>
              <a:cs typeface="Calibri"/>
            </a:endParaRPr>
          </a:p>
          <a:p>
            <a:pPr>
              <a:buClr>
                <a:srgbClr val="511912"/>
              </a:buClr>
              <a:buFont typeface="Wingdings" pitchFamily="2" charset="2"/>
              <a:buChar char="q"/>
            </a:pPr>
            <a:r>
              <a:rPr lang="en-US" sz="2000" dirty="0" smtClean="0">
                <a:latin typeface="Franklin Gothic Book" panose="020B0503020102020204" pitchFamily="34" charset="0"/>
                <a:cs typeface="Calibri"/>
              </a:rPr>
              <a:t>  17 Libraries</a:t>
            </a:r>
          </a:p>
          <a:p>
            <a:pPr lvl="1">
              <a:buClr>
                <a:srgbClr val="511912"/>
              </a:buClr>
              <a:buFont typeface="Wingdings" pitchFamily="2" charset="2"/>
              <a:buChar char="q"/>
            </a:pPr>
            <a:r>
              <a:rPr lang="en-US" sz="1800" dirty="0" smtClean="0">
                <a:latin typeface="Franklin Gothic Book" panose="020B0503020102020204" pitchFamily="34" charset="0"/>
                <a:cs typeface="Calibri"/>
              </a:rPr>
              <a:t>More than 10 million volumes  </a:t>
            </a:r>
            <a:endParaRPr lang="en-US" sz="1800" dirty="0">
              <a:latin typeface="Franklin Gothic Book" panose="020B0503020102020204" pitchFamily="34" charset="0"/>
              <a:cs typeface="Calibri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0554" y="1828800"/>
            <a:ext cx="4290739" cy="3812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3"/>
          <p:cNvSpPr/>
          <p:nvPr/>
        </p:nvSpPr>
        <p:spPr>
          <a:xfrm>
            <a:off x="-32954" y="-1"/>
            <a:ext cx="12224954" cy="1059544"/>
          </a:xfrm>
          <a:prstGeom prst="rect">
            <a:avLst/>
          </a:prstGeom>
          <a:solidFill>
            <a:srgbClr val="BF5700">
              <a:alpha val="83000"/>
            </a:srgb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The University of Texas at Austin</a:t>
            </a:r>
          </a:p>
        </p:txBody>
      </p:sp>
    </p:spTree>
    <p:extLst>
      <p:ext uri="{BB962C8B-B14F-4D97-AF65-F5344CB8AC3E}">
        <p14:creationId xmlns="" xmlns:p14="http://schemas.microsoft.com/office/powerpoint/2010/main" val="358803499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ectangle 3"/>
          <p:cNvSpPr/>
          <p:nvPr/>
        </p:nvSpPr>
        <p:spPr>
          <a:xfrm>
            <a:off x="-32954" y="-1"/>
            <a:ext cx="12224954" cy="1059544"/>
          </a:xfrm>
          <a:prstGeom prst="rect">
            <a:avLst/>
          </a:prstGeom>
          <a:solidFill>
            <a:srgbClr val="BF5700">
              <a:alpha val="83000"/>
            </a:srgb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The University of Texas at Austin</a:t>
            </a:r>
          </a:p>
        </p:txBody>
      </p:sp>
      <p:sp>
        <p:nvSpPr>
          <p:cNvPr id="4" name="Rectangle 7"/>
          <p:cNvSpPr/>
          <p:nvPr/>
        </p:nvSpPr>
        <p:spPr>
          <a:xfrm>
            <a:off x="0" y="1148933"/>
            <a:ext cx="5576260" cy="560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SzPct val="60000"/>
              <a:buFont typeface="Wingdings" pitchFamily="2" charset="2"/>
              <a:buChar char="q"/>
            </a:pPr>
            <a:r>
              <a:rPr lang="en-US" sz="2000" dirty="0">
                <a:latin typeface="Franklin Gothic Book" pitchFamily="34" charset="0"/>
                <a:cs typeface="Calibri" pitchFamily="34" charset="0"/>
              </a:rPr>
              <a:t>Cockrell School of Engineering</a:t>
            </a:r>
          </a:p>
          <a:p>
            <a:pPr marL="285750" indent="-285750">
              <a:buSzPct val="60000"/>
              <a:buFont typeface="Wingdings" pitchFamily="2" charset="2"/>
              <a:buChar char="q"/>
            </a:pPr>
            <a:r>
              <a:rPr lang="en-US" sz="2000" dirty="0" smtClean="0">
                <a:latin typeface="Franklin Gothic Book" pitchFamily="34" charset="0"/>
                <a:cs typeface="Calibri" pitchFamily="34" charset="0"/>
              </a:rPr>
              <a:t>Moody College </a:t>
            </a:r>
            <a:r>
              <a:rPr lang="en-US" sz="2000" dirty="0">
                <a:latin typeface="Franklin Gothic Book" pitchFamily="34" charset="0"/>
                <a:cs typeface="Calibri" pitchFamily="34" charset="0"/>
              </a:rPr>
              <a:t>of Communication</a:t>
            </a:r>
          </a:p>
          <a:p>
            <a:pPr marL="285750" indent="-285750">
              <a:buSzPct val="60000"/>
              <a:buFont typeface="Wingdings" pitchFamily="2" charset="2"/>
              <a:buChar char="q"/>
            </a:pPr>
            <a:r>
              <a:rPr lang="en-US" sz="2000" dirty="0">
                <a:latin typeface="Franklin Gothic Book" pitchFamily="34" charset="0"/>
                <a:cs typeface="Calibri" pitchFamily="34" charset="0"/>
              </a:rPr>
              <a:t>College of Education</a:t>
            </a:r>
          </a:p>
          <a:p>
            <a:pPr marL="285750" indent="-285750">
              <a:buSzPct val="60000"/>
              <a:buFont typeface="Wingdings" pitchFamily="2" charset="2"/>
              <a:buChar char="q"/>
            </a:pPr>
            <a:r>
              <a:rPr lang="en-US" sz="2000" dirty="0">
                <a:latin typeface="Franklin Gothic Book" pitchFamily="34" charset="0"/>
                <a:cs typeface="Calibri" pitchFamily="34" charset="0"/>
              </a:rPr>
              <a:t>College of Fine Arts</a:t>
            </a:r>
          </a:p>
          <a:p>
            <a:pPr marL="285750" indent="-285750">
              <a:buSzPct val="60000"/>
              <a:buFont typeface="Wingdings" pitchFamily="2" charset="2"/>
              <a:buChar char="q"/>
            </a:pPr>
            <a:r>
              <a:rPr lang="en-US" sz="2000" dirty="0">
                <a:latin typeface="Franklin Gothic Book" pitchFamily="34" charset="0"/>
                <a:cs typeface="Calibri" pitchFamily="34" charset="0"/>
              </a:rPr>
              <a:t>College of Liberal Arts</a:t>
            </a:r>
          </a:p>
          <a:p>
            <a:pPr marL="285750" indent="-285750">
              <a:buSzPct val="60000"/>
              <a:buFont typeface="Wingdings" pitchFamily="2" charset="2"/>
              <a:buChar char="q"/>
            </a:pPr>
            <a:r>
              <a:rPr lang="en-US" sz="2000" dirty="0">
                <a:latin typeface="Franklin Gothic Book" pitchFamily="34" charset="0"/>
                <a:cs typeface="Calibri" pitchFamily="34" charset="0"/>
              </a:rPr>
              <a:t>College of Natural Sciences</a:t>
            </a:r>
          </a:p>
          <a:p>
            <a:pPr marL="285750" indent="-285750">
              <a:buSzPct val="60000"/>
              <a:buFont typeface="Wingdings" pitchFamily="2" charset="2"/>
              <a:buChar char="q"/>
            </a:pPr>
            <a:r>
              <a:rPr lang="en-US" sz="2000" dirty="0">
                <a:latin typeface="Franklin Gothic Book" pitchFamily="34" charset="0"/>
                <a:cs typeface="Calibri" pitchFamily="34" charset="0"/>
              </a:rPr>
              <a:t>College of </a:t>
            </a:r>
            <a:r>
              <a:rPr lang="en-US" sz="2000" dirty="0" smtClean="0">
                <a:latin typeface="Franklin Gothic Book" pitchFamily="34" charset="0"/>
                <a:cs typeface="Calibri" pitchFamily="34" charset="0"/>
              </a:rPr>
              <a:t>Pharmacy</a:t>
            </a:r>
          </a:p>
          <a:p>
            <a:pPr marL="285750" indent="-285750">
              <a:buSzPct val="60000"/>
              <a:buFont typeface="Wingdings" pitchFamily="2" charset="2"/>
              <a:buChar char="q"/>
            </a:pPr>
            <a:r>
              <a:rPr lang="en-US" sz="2000" dirty="0" smtClean="0">
                <a:latin typeface="Franklin Gothic Book" pitchFamily="34" charset="0"/>
                <a:cs typeface="Calibri" pitchFamily="34" charset="0"/>
              </a:rPr>
              <a:t>Dell Medical School</a:t>
            </a:r>
            <a:endParaRPr lang="en-US" sz="2000" dirty="0">
              <a:latin typeface="Franklin Gothic Book" pitchFamily="34" charset="0"/>
              <a:cs typeface="Calibri" pitchFamily="34" charset="0"/>
            </a:endParaRPr>
          </a:p>
          <a:p>
            <a:pPr marL="285750" indent="-285750">
              <a:buSzPct val="60000"/>
              <a:buFont typeface="Wingdings" pitchFamily="2" charset="2"/>
              <a:buChar char="q"/>
            </a:pPr>
            <a:r>
              <a:rPr lang="en-US" sz="2000" dirty="0" smtClean="0">
                <a:latin typeface="Franklin Gothic Book" pitchFamily="34" charset="0"/>
                <a:cs typeface="Calibri" pitchFamily="34" charset="0"/>
              </a:rPr>
              <a:t>Jackson </a:t>
            </a:r>
            <a:r>
              <a:rPr lang="en-US" sz="2000" dirty="0">
                <a:latin typeface="Franklin Gothic Book" pitchFamily="34" charset="0"/>
                <a:cs typeface="Calibri" pitchFamily="34" charset="0"/>
              </a:rPr>
              <a:t>School of Geosciences</a:t>
            </a:r>
          </a:p>
          <a:p>
            <a:pPr marL="285750" indent="-285750">
              <a:buSzPct val="60000"/>
              <a:buFont typeface="Wingdings" pitchFamily="2" charset="2"/>
              <a:buChar char="q"/>
            </a:pPr>
            <a:r>
              <a:rPr lang="en-US" sz="2000" dirty="0">
                <a:latin typeface="Franklin Gothic Book" pitchFamily="34" charset="0"/>
                <a:cs typeface="Calibri" pitchFamily="34" charset="0"/>
              </a:rPr>
              <a:t>Lyndon B. Johnson School of Public Affairs</a:t>
            </a:r>
          </a:p>
          <a:p>
            <a:pPr marL="285750" indent="-285750">
              <a:buSzPct val="60000"/>
              <a:buFont typeface="Wingdings" pitchFamily="2" charset="2"/>
              <a:buChar char="q"/>
            </a:pPr>
            <a:r>
              <a:rPr lang="en-US" sz="2000" dirty="0">
                <a:latin typeface="Franklin Gothic Book" pitchFamily="34" charset="0"/>
                <a:cs typeface="Calibri" pitchFamily="34" charset="0"/>
              </a:rPr>
              <a:t>McCombs School of Business</a:t>
            </a:r>
          </a:p>
          <a:p>
            <a:pPr marL="285750" indent="-285750">
              <a:buSzPct val="60000"/>
              <a:buFont typeface="Wingdings" pitchFamily="2" charset="2"/>
              <a:buChar char="q"/>
            </a:pPr>
            <a:r>
              <a:rPr lang="en-US" sz="2000" dirty="0">
                <a:latin typeface="Franklin Gothic Book" pitchFamily="34" charset="0"/>
                <a:cs typeface="Calibri" pitchFamily="34" charset="0"/>
              </a:rPr>
              <a:t>School of Architecture</a:t>
            </a:r>
          </a:p>
          <a:p>
            <a:pPr marL="285750" indent="-285750">
              <a:buSzPct val="60000"/>
              <a:buFont typeface="Wingdings" pitchFamily="2" charset="2"/>
              <a:buChar char="q"/>
            </a:pPr>
            <a:r>
              <a:rPr lang="en-US" sz="2000" dirty="0">
                <a:latin typeface="Franklin Gothic Book" pitchFamily="34" charset="0"/>
                <a:cs typeface="Calibri" pitchFamily="34" charset="0"/>
              </a:rPr>
              <a:t>School of </a:t>
            </a:r>
            <a:r>
              <a:rPr lang="en-US" sz="2000" dirty="0" smtClean="0">
                <a:latin typeface="Franklin Gothic Book" pitchFamily="34" charset="0"/>
                <a:cs typeface="Calibri" pitchFamily="34" charset="0"/>
              </a:rPr>
              <a:t>Information</a:t>
            </a:r>
            <a:endParaRPr lang="en-US" sz="2000" dirty="0">
              <a:latin typeface="Franklin Gothic Book" pitchFamily="34" charset="0"/>
              <a:cs typeface="Calibri" pitchFamily="34" charset="0"/>
            </a:endParaRPr>
          </a:p>
          <a:p>
            <a:pPr marL="285750" indent="-285750">
              <a:buSzPct val="60000"/>
              <a:buFont typeface="Wingdings" pitchFamily="2" charset="2"/>
              <a:buChar char="q"/>
            </a:pPr>
            <a:r>
              <a:rPr lang="en-US" sz="2000" dirty="0">
                <a:latin typeface="Franklin Gothic Book" pitchFamily="34" charset="0"/>
                <a:cs typeface="Calibri" pitchFamily="34" charset="0"/>
              </a:rPr>
              <a:t>School of Law</a:t>
            </a:r>
          </a:p>
          <a:p>
            <a:pPr marL="285750" indent="-285750">
              <a:buSzPct val="60000"/>
              <a:buFont typeface="Wingdings" pitchFamily="2" charset="2"/>
              <a:buChar char="q"/>
            </a:pPr>
            <a:r>
              <a:rPr lang="en-US" sz="2000" dirty="0">
                <a:latin typeface="Franklin Gothic Book" pitchFamily="34" charset="0"/>
                <a:cs typeface="Calibri" pitchFamily="34" charset="0"/>
              </a:rPr>
              <a:t>School of Nursing</a:t>
            </a:r>
          </a:p>
          <a:p>
            <a:pPr marL="285750" indent="-285750">
              <a:buSzPct val="60000"/>
              <a:buFont typeface="Wingdings" pitchFamily="2" charset="2"/>
              <a:buChar char="q"/>
            </a:pPr>
            <a:r>
              <a:rPr lang="en-US" sz="2000" dirty="0">
                <a:latin typeface="Franklin Gothic Book" pitchFamily="34" charset="0"/>
                <a:cs typeface="Calibri" pitchFamily="34" charset="0"/>
              </a:rPr>
              <a:t>School of Social Work</a:t>
            </a:r>
          </a:p>
          <a:p>
            <a:pPr marL="285750" indent="-285750">
              <a:buSzPct val="60000"/>
              <a:buFont typeface="Wingdings" pitchFamily="2" charset="2"/>
              <a:buChar char="q"/>
            </a:pPr>
            <a:r>
              <a:rPr lang="en-US" sz="2000" dirty="0">
                <a:latin typeface="Franklin Gothic Book" pitchFamily="34" charset="0"/>
                <a:cs typeface="Calibri" pitchFamily="34" charset="0"/>
              </a:rPr>
              <a:t>School of Undergraduate Studies</a:t>
            </a:r>
          </a:p>
          <a:p>
            <a:endParaRPr lang="en-US" dirty="0">
              <a:solidFill>
                <a:srgbClr val="2B493E"/>
              </a:solidFill>
            </a:endParaRPr>
          </a:p>
        </p:txBody>
      </p:sp>
      <p:pic>
        <p:nvPicPr>
          <p:cNvPr id="5" name="Picture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4277" y="1244600"/>
            <a:ext cx="3581400" cy="5410200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12" name="平行四边形 11"/>
          <p:cNvSpPr/>
          <p:nvPr/>
        </p:nvSpPr>
        <p:spPr>
          <a:xfrm>
            <a:off x="5576260" y="2467429"/>
            <a:ext cx="2174369" cy="2394857"/>
          </a:xfrm>
          <a:prstGeom prst="parallelogram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/>
              <a:t>学院</a:t>
            </a:r>
            <a:endParaRPr lang="zh-CN" altLang="en-US" sz="4800" b="1" dirty="0"/>
          </a:p>
        </p:txBody>
      </p:sp>
    </p:spTree>
    <p:extLst>
      <p:ext uri="{BB962C8B-B14F-4D97-AF65-F5344CB8AC3E}">
        <p14:creationId xmlns="" xmlns:p14="http://schemas.microsoft.com/office/powerpoint/2010/main" val="20534499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ectangle 3"/>
          <p:cNvSpPr/>
          <p:nvPr/>
        </p:nvSpPr>
        <p:spPr>
          <a:xfrm>
            <a:off x="-32954" y="-1"/>
            <a:ext cx="12224954" cy="1059544"/>
          </a:xfrm>
          <a:prstGeom prst="rect">
            <a:avLst/>
          </a:prstGeom>
          <a:solidFill>
            <a:srgbClr val="BF5700">
              <a:alpha val="83000"/>
            </a:srgb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The University of Texas at Austin</a:t>
            </a:r>
          </a:p>
        </p:txBody>
      </p:sp>
      <p:sp>
        <p:nvSpPr>
          <p:cNvPr id="4" name="Rectangle 15"/>
          <p:cNvSpPr>
            <a:spLocks noChangeArrowheads="1"/>
          </p:cNvSpPr>
          <p:nvPr/>
        </p:nvSpPr>
        <p:spPr bwMode="auto">
          <a:xfrm>
            <a:off x="1706687" y="1773610"/>
            <a:ext cx="796403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会计</a:t>
            </a:r>
            <a:r>
              <a:rPr lang="zh-CN" altLang="en-US" sz="2800" dirty="0"/>
              <a:t>专业本硕</a:t>
            </a:r>
            <a:r>
              <a:rPr lang="zh-CN" altLang="en-US" sz="2800" dirty="0" smtClean="0"/>
              <a:t>博全美连续</a:t>
            </a:r>
            <a:r>
              <a:rPr lang="en-US" altLang="zh-CN" sz="2800" dirty="0" smtClean="0"/>
              <a:t>14</a:t>
            </a:r>
            <a:r>
              <a:rPr lang="zh-CN" altLang="en-US" sz="2800" dirty="0" smtClean="0"/>
              <a:t>年来排名</a:t>
            </a:r>
            <a:r>
              <a:rPr lang="zh-CN" altLang="en-US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第一</a:t>
            </a:r>
            <a:endParaRPr lang="zh-CN" altLang="en-US" sz="2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11"/>
          <p:cNvSpPr>
            <a:spLocks noChangeArrowheads="1"/>
          </p:cNvSpPr>
          <p:nvPr/>
        </p:nvSpPr>
        <p:spPr bwMode="auto">
          <a:xfrm>
            <a:off x="2714799" y="2692452"/>
            <a:ext cx="7617936" cy="609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 smtClean="0"/>
              <a:t>石油工程全美</a:t>
            </a:r>
            <a:r>
              <a:rPr lang="zh-CN" altLang="en-US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第一</a:t>
            </a:r>
            <a:r>
              <a:rPr lang="zh-CN" altLang="en-US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，</a:t>
            </a:r>
            <a:r>
              <a:rPr lang="zh-CN" altLang="en-US" sz="2800" dirty="0" smtClean="0"/>
              <a:t>土木工程全美</a:t>
            </a:r>
            <a:r>
              <a:rPr lang="zh-CN" altLang="en-US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第二</a:t>
            </a:r>
            <a:endParaRPr lang="zh-CN" altLang="en-US" sz="2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ectangle 15"/>
          <p:cNvSpPr>
            <a:spLocks noChangeArrowheads="1"/>
          </p:cNvSpPr>
          <p:nvPr/>
        </p:nvSpPr>
        <p:spPr bwMode="auto">
          <a:xfrm>
            <a:off x="4003609" y="3649219"/>
            <a:ext cx="767893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dirty="0"/>
              <a:t>工程学院大部分专业排名</a:t>
            </a:r>
            <a:r>
              <a:rPr lang="zh-CN" altLang="en-US" sz="2800" dirty="0" smtClean="0"/>
              <a:t>都在全美</a:t>
            </a:r>
            <a:r>
              <a:rPr lang="zh-CN" altLang="en-US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前十</a:t>
            </a:r>
            <a:endParaRPr lang="zh-CN" altLang="en-US" sz="2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Rectangle 15"/>
          <p:cNvSpPr>
            <a:spLocks noChangeArrowheads="1"/>
          </p:cNvSpPr>
          <p:nvPr/>
        </p:nvSpPr>
        <p:spPr bwMode="auto">
          <a:xfrm>
            <a:off x="6068557" y="5590034"/>
            <a:ext cx="568562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dirty="0"/>
              <a:t>计算机专业全美排名</a:t>
            </a:r>
            <a:r>
              <a:rPr lang="zh-CN" altLang="en-US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第七</a:t>
            </a:r>
            <a:endParaRPr lang="zh-CN" altLang="en-US" sz="2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86417" y="4197362"/>
            <a:ext cx="1944216" cy="1944216"/>
            <a:chOff x="4840752" y="1682588"/>
            <a:chExt cx="1944216" cy="1944216"/>
          </a:xfrm>
        </p:grpSpPr>
        <p:sp>
          <p:nvSpPr>
            <p:cNvPr id="12" name="圆角矩形 11"/>
            <p:cNvSpPr/>
            <p:nvPr/>
          </p:nvSpPr>
          <p:spPr>
            <a:xfrm rot="19460361">
              <a:off x="4840752" y="1682588"/>
              <a:ext cx="1944216" cy="1944216"/>
            </a:xfrm>
            <a:prstGeom prst="roundRect">
              <a:avLst/>
            </a:prstGeom>
            <a:gradFill flip="none" rotWithShape="1">
              <a:gsLst>
                <a:gs pos="0">
                  <a:srgbClr val="C9CBC8"/>
                </a:gs>
                <a:gs pos="100000">
                  <a:srgbClr val="FCFCFC"/>
                </a:gs>
              </a:gsLst>
              <a:lin ang="8100000" scaled="1"/>
              <a:tileRect/>
            </a:gradFill>
            <a:ln>
              <a:gradFill flip="none" rotWithShape="1">
                <a:gsLst>
                  <a:gs pos="0">
                    <a:srgbClr val="FCFDFD"/>
                  </a:gs>
                  <a:gs pos="100000">
                    <a:srgbClr val="CFD4D0"/>
                  </a:gs>
                </a:gsLst>
                <a:lin ang="8100000" scaled="1"/>
                <a:tileRect/>
              </a:gradFill>
            </a:ln>
            <a:effectLst>
              <a:outerShdw blurRad="342900" dist="1524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Freeform 15"/>
            <p:cNvSpPr>
              <a:spLocks noEditPoints="1"/>
            </p:cNvSpPr>
            <p:nvPr/>
          </p:nvSpPr>
          <p:spPr bwMode="auto">
            <a:xfrm>
              <a:off x="5272466" y="2111480"/>
              <a:ext cx="1080788" cy="1086432"/>
            </a:xfrm>
            <a:custGeom>
              <a:avLst/>
              <a:gdLst>
                <a:gd name="T0" fmla="*/ 192 w 383"/>
                <a:gd name="T1" fmla="*/ 64 h 385"/>
                <a:gd name="T2" fmla="*/ 336 w 383"/>
                <a:gd name="T3" fmla="*/ 224 h 385"/>
                <a:gd name="T4" fmla="*/ 336 w 383"/>
                <a:gd name="T5" fmla="*/ 385 h 385"/>
                <a:gd name="T6" fmla="*/ 239 w 383"/>
                <a:gd name="T7" fmla="*/ 385 h 385"/>
                <a:gd name="T8" fmla="*/ 239 w 383"/>
                <a:gd name="T9" fmla="*/ 264 h 385"/>
                <a:gd name="T10" fmla="*/ 236 w 383"/>
                <a:gd name="T11" fmla="*/ 253 h 385"/>
                <a:gd name="T12" fmla="*/ 227 w 383"/>
                <a:gd name="T13" fmla="*/ 244 h 385"/>
                <a:gd name="T14" fmla="*/ 215 w 383"/>
                <a:gd name="T15" fmla="*/ 241 h 385"/>
                <a:gd name="T16" fmla="*/ 168 w 383"/>
                <a:gd name="T17" fmla="*/ 241 h 385"/>
                <a:gd name="T18" fmla="*/ 156 w 383"/>
                <a:gd name="T19" fmla="*/ 244 h 385"/>
                <a:gd name="T20" fmla="*/ 146 w 383"/>
                <a:gd name="T21" fmla="*/ 253 h 385"/>
                <a:gd name="T22" fmla="*/ 144 w 383"/>
                <a:gd name="T23" fmla="*/ 264 h 385"/>
                <a:gd name="T24" fmla="*/ 144 w 383"/>
                <a:gd name="T25" fmla="*/ 385 h 385"/>
                <a:gd name="T26" fmla="*/ 48 w 383"/>
                <a:gd name="T27" fmla="*/ 385 h 385"/>
                <a:gd name="T28" fmla="*/ 48 w 383"/>
                <a:gd name="T29" fmla="*/ 224 h 385"/>
                <a:gd name="T30" fmla="*/ 192 w 383"/>
                <a:gd name="T31" fmla="*/ 64 h 385"/>
                <a:gd name="T32" fmla="*/ 312 w 383"/>
                <a:gd name="T33" fmla="*/ 24 h 385"/>
                <a:gd name="T34" fmla="*/ 360 w 383"/>
                <a:gd name="T35" fmla="*/ 24 h 385"/>
                <a:gd name="T36" fmla="*/ 360 w 383"/>
                <a:gd name="T37" fmla="*/ 129 h 385"/>
                <a:gd name="T38" fmla="*/ 312 w 383"/>
                <a:gd name="T39" fmla="*/ 74 h 385"/>
                <a:gd name="T40" fmla="*/ 312 w 383"/>
                <a:gd name="T41" fmla="*/ 24 h 385"/>
                <a:gd name="T42" fmla="*/ 168 w 383"/>
                <a:gd name="T43" fmla="*/ 0 h 385"/>
                <a:gd name="T44" fmla="*/ 215 w 383"/>
                <a:gd name="T45" fmla="*/ 0 h 385"/>
                <a:gd name="T46" fmla="*/ 383 w 383"/>
                <a:gd name="T47" fmla="*/ 193 h 385"/>
                <a:gd name="T48" fmla="*/ 336 w 383"/>
                <a:gd name="T49" fmla="*/ 193 h 385"/>
                <a:gd name="T50" fmla="*/ 192 w 383"/>
                <a:gd name="T51" fmla="*/ 27 h 385"/>
                <a:gd name="T52" fmla="*/ 48 w 383"/>
                <a:gd name="T53" fmla="*/ 193 h 385"/>
                <a:gd name="T54" fmla="*/ 0 w 383"/>
                <a:gd name="T55" fmla="*/ 193 h 385"/>
                <a:gd name="T56" fmla="*/ 168 w 383"/>
                <a:gd name="T57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83" h="385">
                  <a:moveTo>
                    <a:pt x="192" y="64"/>
                  </a:moveTo>
                  <a:lnTo>
                    <a:pt x="336" y="224"/>
                  </a:lnTo>
                  <a:lnTo>
                    <a:pt x="336" y="385"/>
                  </a:lnTo>
                  <a:lnTo>
                    <a:pt x="239" y="385"/>
                  </a:lnTo>
                  <a:lnTo>
                    <a:pt x="239" y="264"/>
                  </a:lnTo>
                  <a:lnTo>
                    <a:pt x="236" y="253"/>
                  </a:lnTo>
                  <a:lnTo>
                    <a:pt x="227" y="244"/>
                  </a:lnTo>
                  <a:lnTo>
                    <a:pt x="215" y="241"/>
                  </a:lnTo>
                  <a:lnTo>
                    <a:pt x="168" y="241"/>
                  </a:lnTo>
                  <a:lnTo>
                    <a:pt x="156" y="244"/>
                  </a:lnTo>
                  <a:lnTo>
                    <a:pt x="146" y="253"/>
                  </a:lnTo>
                  <a:lnTo>
                    <a:pt x="144" y="264"/>
                  </a:lnTo>
                  <a:lnTo>
                    <a:pt x="144" y="385"/>
                  </a:lnTo>
                  <a:lnTo>
                    <a:pt x="48" y="385"/>
                  </a:lnTo>
                  <a:lnTo>
                    <a:pt x="48" y="224"/>
                  </a:lnTo>
                  <a:lnTo>
                    <a:pt x="192" y="64"/>
                  </a:lnTo>
                  <a:close/>
                  <a:moveTo>
                    <a:pt x="312" y="24"/>
                  </a:moveTo>
                  <a:lnTo>
                    <a:pt x="360" y="24"/>
                  </a:lnTo>
                  <a:lnTo>
                    <a:pt x="360" y="129"/>
                  </a:lnTo>
                  <a:lnTo>
                    <a:pt x="312" y="74"/>
                  </a:lnTo>
                  <a:lnTo>
                    <a:pt x="312" y="24"/>
                  </a:lnTo>
                  <a:close/>
                  <a:moveTo>
                    <a:pt x="168" y="0"/>
                  </a:moveTo>
                  <a:lnTo>
                    <a:pt x="215" y="0"/>
                  </a:lnTo>
                  <a:lnTo>
                    <a:pt x="383" y="193"/>
                  </a:lnTo>
                  <a:lnTo>
                    <a:pt x="336" y="193"/>
                  </a:lnTo>
                  <a:lnTo>
                    <a:pt x="192" y="27"/>
                  </a:lnTo>
                  <a:lnTo>
                    <a:pt x="48" y="193"/>
                  </a:lnTo>
                  <a:lnTo>
                    <a:pt x="0" y="193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chemeClr val="accent2"/>
            </a:solidFill>
            <a:ln w="3175">
              <a:gradFill flip="none" rotWithShape="1">
                <a:gsLst>
                  <a:gs pos="0">
                    <a:srgbClr val="FCFDFD"/>
                  </a:gs>
                  <a:gs pos="100000">
                    <a:srgbClr val="CFD4D0"/>
                  </a:gs>
                </a:gsLst>
                <a:lin ang="8100000" scaled="1"/>
                <a:tileRect/>
              </a:gradFill>
            </a:ln>
            <a:effectLst>
              <a:outerShdw blurRad="342900" dist="1524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14" name="椭圆 13"/>
          <p:cNvSpPr/>
          <p:nvPr/>
        </p:nvSpPr>
        <p:spPr>
          <a:xfrm>
            <a:off x="3015071" y="3587962"/>
            <a:ext cx="576120" cy="549959"/>
          </a:xfrm>
          <a:prstGeom prst="ellipse">
            <a:avLst/>
          </a:prstGeom>
          <a:solidFill>
            <a:srgbClr val="0145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910859" y="2684244"/>
            <a:ext cx="576120" cy="576120"/>
          </a:xfrm>
          <a:prstGeom prst="ellipse">
            <a:avLst/>
          </a:prstGeom>
          <a:solidFill>
            <a:srgbClr val="0145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994991" y="1873110"/>
            <a:ext cx="576120" cy="576120"/>
          </a:xfrm>
          <a:prstGeom prst="ellipse">
            <a:avLst/>
          </a:prstGeom>
          <a:solidFill>
            <a:srgbClr val="0145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002786" y="4601030"/>
            <a:ext cx="576120" cy="576120"/>
          </a:xfrm>
          <a:prstGeom prst="ellipse">
            <a:avLst/>
          </a:prstGeom>
          <a:solidFill>
            <a:srgbClr val="0145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5008191" y="5537134"/>
            <a:ext cx="576120" cy="576120"/>
          </a:xfrm>
          <a:prstGeom prst="ellipse">
            <a:avLst/>
          </a:prstGeom>
          <a:solidFill>
            <a:srgbClr val="0145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爆炸形 1 1"/>
          <p:cNvSpPr/>
          <p:nvPr/>
        </p:nvSpPr>
        <p:spPr>
          <a:xfrm rot="656573">
            <a:off x="8261823" y="788681"/>
            <a:ext cx="3936531" cy="1830736"/>
          </a:xfrm>
          <a:prstGeom prst="irregularSeal1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热门</a:t>
            </a:r>
            <a:r>
              <a:rPr lang="zh-CN" altLang="en-US" sz="3600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专业</a:t>
            </a:r>
            <a:endParaRPr lang="en-US" altLang="zh-CN" sz="3600" dirty="0" smtClean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3600" b="1" dirty="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排名</a:t>
            </a:r>
            <a:endParaRPr lang="zh-CN" altLang="en-US" sz="3600" b="1" dirty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854222" y="4627744"/>
            <a:ext cx="7032977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 smtClean="0"/>
              <a:t>MIS</a:t>
            </a:r>
            <a:r>
              <a:rPr lang="zh-CN" altLang="en-US" sz="2800" dirty="0" smtClean="0"/>
              <a:t>专业全美</a:t>
            </a:r>
            <a:r>
              <a:rPr lang="zh-CN" altLang="en-US" sz="2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第三</a:t>
            </a:r>
            <a:r>
              <a:rPr lang="zh-CN" altLang="en-US" sz="2800" dirty="0" smtClean="0"/>
              <a:t>，仅次于</a:t>
            </a:r>
            <a:r>
              <a:rPr lang="en-US" altLang="zh-CN" sz="2800" dirty="0" smtClean="0"/>
              <a:t>CMU</a:t>
            </a:r>
            <a:r>
              <a:rPr lang="zh-CN" altLang="en-US" sz="2800" dirty="0" smtClean="0"/>
              <a:t>和</a:t>
            </a:r>
            <a:r>
              <a:rPr lang="en-US" altLang="zh-CN" sz="2800" dirty="0" smtClean="0"/>
              <a:t>MIT</a:t>
            </a:r>
            <a:endParaRPr lang="zh-CN" altLang="en-US" sz="2800" dirty="0" smtClean="0"/>
          </a:p>
        </p:txBody>
      </p:sp>
    </p:spTree>
    <p:extLst>
      <p:ext uri="{BB962C8B-B14F-4D97-AF65-F5344CB8AC3E}">
        <p14:creationId xmlns="" xmlns:p14="http://schemas.microsoft.com/office/powerpoint/2010/main" val="31874125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956800" cy="891689"/>
          </a:xfrm>
        </p:spPr>
        <p:txBody>
          <a:bodyPr/>
          <a:lstStyle/>
          <a:p>
            <a:r>
              <a:rPr lang="en-US" altLang="zh-CN" sz="3600" b="1" dirty="0" smtClean="0">
                <a:ea typeface="宋体" pitchFamily="2" charset="-122"/>
              </a:rPr>
              <a:t>7</a:t>
            </a:r>
            <a:r>
              <a:rPr lang="zh-CN" altLang="en-US" sz="3600" b="1" dirty="0" smtClean="0">
                <a:ea typeface="宋体" pitchFamily="2" charset="-122"/>
              </a:rPr>
              <a:t>个博物馆</a:t>
            </a:r>
            <a:endParaRPr lang="en-US" sz="3600" b="1" dirty="0">
              <a:ea typeface="宋体" pitchFamily="2" charset="-122"/>
            </a:endParaRPr>
          </a:p>
        </p:txBody>
      </p:sp>
      <p:sp>
        <p:nvSpPr>
          <p:cNvPr id="15" name="Text Box 18"/>
          <p:cNvSpPr txBox="1">
            <a:spLocks noChangeArrowheads="1"/>
          </p:cNvSpPr>
          <p:nvPr/>
        </p:nvSpPr>
        <p:spPr bwMode="auto">
          <a:xfrm>
            <a:off x="6278880" y="3855224"/>
            <a:ext cx="510032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7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1pPr>
            <a:lvl2pPr marL="37931725" indent="-37474525">
              <a:defRPr sz="27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2pPr>
            <a:lvl3pPr>
              <a:defRPr sz="27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3pPr>
            <a:lvl4pPr>
              <a:defRPr sz="27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4pPr>
            <a:lvl5pPr>
              <a:defRPr sz="27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600" b="1" dirty="0">
                <a:latin typeface="Times New Roman" pitchFamily="18" charset="0"/>
                <a:ea typeface="宋体" pitchFamily="2" charset="-122"/>
              </a:rPr>
              <a:t>LBJ Library &amp; </a:t>
            </a:r>
            <a:r>
              <a:rPr lang="en-US" altLang="en-US" sz="1600" b="1" dirty="0" smtClean="0">
                <a:latin typeface="Times New Roman" pitchFamily="18" charset="0"/>
                <a:ea typeface="宋体" pitchFamily="2" charset="-122"/>
              </a:rPr>
              <a:t>Museum LBJ</a:t>
            </a:r>
            <a:r>
              <a:rPr lang="zh-CN" altLang="en-US" sz="1600" b="1" dirty="0" smtClean="0">
                <a:latin typeface="Times New Roman" pitchFamily="18" charset="0"/>
                <a:ea typeface="宋体" pitchFamily="2" charset="-122"/>
              </a:rPr>
              <a:t>图书馆</a:t>
            </a:r>
            <a:r>
              <a:rPr lang="en-US" altLang="zh-CN" sz="1600" b="1" dirty="0" smtClean="0">
                <a:latin typeface="Times New Roman" pitchFamily="18" charset="0"/>
                <a:ea typeface="宋体" pitchFamily="2" charset="-122"/>
              </a:rPr>
              <a:t>&amp;</a:t>
            </a:r>
            <a:r>
              <a:rPr lang="zh-CN" altLang="en-US" sz="1600" b="1" dirty="0" smtClean="0">
                <a:latin typeface="Times New Roman" pitchFamily="18" charset="0"/>
                <a:ea typeface="宋体" pitchFamily="2" charset="-122"/>
              </a:rPr>
              <a:t>博物馆</a:t>
            </a:r>
            <a:r>
              <a:rPr lang="en-US" altLang="en-US" sz="1600" b="1" dirty="0" smtClean="0">
                <a:latin typeface="Times New Roman" pitchFamily="18" charset="0"/>
                <a:ea typeface="宋体" pitchFamily="2" charset="-122"/>
              </a:rPr>
              <a:t>: </a:t>
            </a:r>
            <a:r>
              <a:rPr lang="zh-CN" altLang="en-US" sz="1600" b="1" dirty="0" smtClean="0">
                <a:latin typeface="Times New Roman" pitchFamily="18" charset="0"/>
                <a:ea typeface="宋体" pitchFamily="2" charset="-122"/>
              </a:rPr>
              <a:t>大学校园里的第一个总统图书馆。</a:t>
            </a:r>
            <a:endParaRPr lang="en-US" altLang="en-US" sz="1600" b="1" dirty="0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49191" y="5101679"/>
            <a:ext cx="45390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Times New Roman" pitchFamily="18" charset="0"/>
                <a:ea typeface="宋体" pitchFamily="2" charset="-122"/>
              </a:rPr>
              <a:t>Blanton Museum</a:t>
            </a:r>
            <a:r>
              <a:rPr lang="zh-CN" altLang="en-US" sz="1600" b="1" dirty="0" smtClean="0">
                <a:latin typeface="Times New Roman" pitchFamily="18" charset="0"/>
                <a:ea typeface="宋体" pitchFamily="2" charset="-122"/>
              </a:rPr>
              <a:t>布兰顿博物馆：美国最大的大学博物馆，拥有超过</a:t>
            </a:r>
            <a:r>
              <a:rPr lang="en-US" altLang="zh-CN" sz="1600" b="1" dirty="0" smtClean="0">
                <a:latin typeface="Times New Roman" pitchFamily="18" charset="0"/>
                <a:ea typeface="宋体" pitchFamily="2" charset="-122"/>
              </a:rPr>
              <a:t>17000</a:t>
            </a:r>
            <a:r>
              <a:rPr lang="zh-CN" altLang="en-US" sz="1600" b="1" dirty="0" smtClean="0">
                <a:latin typeface="Times New Roman" pitchFamily="18" charset="0"/>
                <a:ea typeface="宋体" pitchFamily="2" charset="-122"/>
              </a:rPr>
              <a:t>个来自欧洲、美国、拉丁美洲的作品。</a:t>
            </a:r>
            <a:endParaRPr lang="en-US" dirty="0">
              <a:latin typeface="Times New Roman" pitchFamily="18" charset="0"/>
              <a:ea typeface="宋体" pitchFamily="2" charset="-122"/>
            </a:endParaRPr>
          </a:p>
        </p:txBody>
      </p:sp>
      <p:pic>
        <p:nvPicPr>
          <p:cNvPr id="2050" name="Picture 2" descr="Blanton Museum of Art Photo #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192" y="1334966"/>
            <a:ext cx="4937209" cy="37029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mage result for lbj library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8881" y="1334153"/>
            <a:ext cx="4881761" cy="24368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Image result for ransom center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9331" y="4630520"/>
            <a:ext cx="4266291" cy="20166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 Box 18"/>
          <p:cNvSpPr txBox="1">
            <a:spLocks noChangeArrowheads="1"/>
          </p:cNvSpPr>
          <p:nvPr/>
        </p:nvSpPr>
        <p:spPr bwMode="auto">
          <a:xfrm>
            <a:off x="3723392" y="5937323"/>
            <a:ext cx="389971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7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1pPr>
            <a:lvl2pPr marL="37931725" indent="-37474525">
              <a:defRPr sz="27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2pPr>
            <a:lvl3pPr>
              <a:defRPr sz="27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3pPr>
            <a:lvl4pPr>
              <a:defRPr sz="27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4pPr>
            <a:lvl5pPr>
              <a:defRPr sz="27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1600" b="1" dirty="0" smtClean="0">
                <a:latin typeface="Times New Roman" pitchFamily="18" charset="0"/>
                <a:ea typeface="宋体" pitchFamily="2" charset="-122"/>
              </a:rPr>
              <a:t>Harry Ransom Center</a:t>
            </a:r>
            <a:r>
              <a:rPr lang="zh-CN" altLang="en-US" sz="1600" b="1" dirty="0" smtClean="0">
                <a:latin typeface="Times New Roman" pitchFamily="18" charset="0"/>
                <a:ea typeface="宋体" pitchFamily="2" charset="-122"/>
              </a:rPr>
              <a:t>哈利布塞姆中心</a:t>
            </a:r>
            <a:r>
              <a:rPr lang="en-US" altLang="en-US" sz="1600" b="1" dirty="0" smtClean="0">
                <a:latin typeface="Times New Roman" pitchFamily="18" charset="0"/>
                <a:ea typeface="宋体" pitchFamily="2" charset="-122"/>
              </a:rPr>
              <a:t>: </a:t>
            </a:r>
            <a:br>
              <a:rPr lang="en-US" altLang="en-US" sz="1600" b="1" dirty="0" smtClean="0">
                <a:latin typeface="Times New Roman" pitchFamily="18" charset="0"/>
                <a:ea typeface="宋体" pitchFamily="2" charset="-122"/>
              </a:rPr>
            </a:br>
            <a:r>
              <a:rPr lang="zh-CN" altLang="en-US" sz="1600" b="1" dirty="0" smtClean="0">
                <a:latin typeface="Times New Roman" pitchFamily="18" charset="0"/>
                <a:ea typeface="宋体" pitchFamily="2" charset="-122"/>
              </a:rPr>
              <a:t>世界上第一张图片</a:t>
            </a:r>
            <a:endParaRPr lang="en-US" altLang="en-US" sz="1600" b="1" dirty="0">
              <a:latin typeface="Times New Roman" pitchFamily="18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27185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956800" cy="984995"/>
          </a:xfrm>
        </p:spPr>
        <p:txBody>
          <a:bodyPr/>
          <a:lstStyle/>
          <a:p>
            <a:endParaRPr lang="en-US" sz="3600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0" y="0"/>
            <a:ext cx="12192000" cy="1250302"/>
          </a:xfrm>
          <a:prstGeom prst="rect">
            <a:avLst/>
          </a:prstGeom>
          <a:solidFill>
            <a:srgbClr val="BD561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FFFFFF"/>
                </a:solidFill>
                <a:latin typeface="Arial"/>
                <a:ea typeface="ＭＳ Ｐゴシック" charset="0"/>
                <a:cs typeface="Arial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Arial" charset="0"/>
                <a:ea typeface="ＭＳ Ｐゴシック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Arial" charset="0"/>
                <a:ea typeface="ＭＳ Ｐゴシック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Arial" charset="0"/>
                <a:ea typeface="ＭＳ Ｐゴシック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Arial" charset="0"/>
                <a:ea typeface="ＭＳ Ｐゴシック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Arial" charset="0"/>
                <a:ea typeface="ＭＳ Ｐゴシック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Arial" charset="0"/>
                <a:ea typeface="ＭＳ Ｐゴシック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Arial" charset="0"/>
                <a:ea typeface="ＭＳ Ｐゴシック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FFFFFF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zh-CN" altLang="en-US" dirty="0" smtClean="0">
                <a:latin typeface="+mn-lt"/>
                <a:ea typeface="ＭＳ Ｐゴシック" charset="-128"/>
              </a:rPr>
              <a:t>表演艺术</a:t>
            </a:r>
            <a:endParaRPr lang="en-US" dirty="0" smtClean="0">
              <a:latin typeface="+mn-lt"/>
              <a:ea typeface="ＭＳ Ｐゴシック" charset="-128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0205" y="1278294"/>
            <a:ext cx="12192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latin typeface="Franklin Gothic Book" pitchFamily="34" charset="0"/>
                <a:ea typeface="宋体" pitchFamily="2" charset="-122"/>
              </a:rPr>
              <a:t>UT</a:t>
            </a:r>
            <a:r>
              <a:rPr lang="zh-CN" altLang="en-US" sz="2400" b="1" dirty="0" smtClean="0">
                <a:latin typeface="Franklin Gothic Book" pitchFamily="34" charset="0"/>
                <a:ea typeface="宋体" pitchFamily="2" charset="-122"/>
              </a:rPr>
              <a:t>艺术表演中心是美国大学里最大最杰出的表演中心</a:t>
            </a:r>
            <a:endParaRPr lang="en-US" sz="2400" b="1" dirty="0">
              <a:latin typeface="Franklin Gothic Book" pitchFamily="34" charset="0"/>
              <a:ea typeface="宋体" pitchFamily="2" charset="-122"/>
            </a:endParaRP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6137504" y="4732100"/>
            <a:ext cx="53848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 smtClean="0">
                <a:latin typeface="Franklin Gothic Book" pitchFamily="34" charset="0"/>
                <a:ea typeface="宋体" pitchFamily="2" charset="-122"/>
              </a:rPr>
              <a:t>6</a:t>
            </a:r>
            <a:r>
              <a:rPr lang="zh-CN" altLang="en-US" sz="2400" b="1" dirty="0" smtClean="0">
                <a:latin typeface="Franklin Gothic Book" pitchFamily="34" charset="0"/>
                <a:ea typeface="宋体" pitchFamily="2" charset="-122"/>
              </a:rPr>
              <a:t>个校园场馆，每年有</a:t>
            </a:r>
            <a:r>
              <a:rPr lang="en-US" altLang="zh-CN" sz="2400" b="1" dirty="0" smtClean="0">
                <a:latin typeface="Franklin Gothic Book" pitchFamily="34" charset="0"/>
                <a:ea typeface="宋体" pitchFamily="2" charset="-122"/>
              </a:rPr>
              <a:t>250000</a:t>
            </a:r>
            <a:r>
              <a:rPr lang="zh-CN" altLang="en-US" sz="2400" b="1" dirty="0" smtClean="0">
                <a:latin typeface="Franklin Gothic Book" pitchFamily="34" charset="0"/>
                <a:ea typeface="宋体" pitchFamily="2" charset="-122"/>
              </a:rPr>
              <a:t>个以上的参观者或来访者</a:t>
            </a:r>
            <a:endParaRPr lang="en-US" altLang="en-US" sz="2400" b="1" dirty="0">
              <a:latin typeface="Franklin Gothic Book" pitchFamily="34" charset="0"/>
              <a:ea typeface="宋体" pitchFamily="2" charset="-122"/>
            </a:endParaRPr>
          </a:p>
        </p:txBody>
      </p:sp>
      <p:pic>
        <p:nvPicPr>
          <p:cNvPr id="3074" name="Picture 2" descr="Image result for bass performing arts ut austin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" y="4419600"/>
            <a:ext cx="5082205" cy="2286992"/>
          </a:xfrm>
          <a:prstGeom prst="rect">
            <a:avLst/>
          </a:prstGeom>
          <a:noFill/>
          <a:ln>
            <a:solidFill>
              <a:srgbClr val="00000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Image result for bass performing arts ut austin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8683" y="2154194"/>
            <a:ext cx="7825317" cy="2225325"/>
          </a:xfrm>
          <a:prstGeom prst="rect">
            <a:avLst/>
          </a:prstGeom>
          <a:noFill/>
          <a:ln>
            <a:solidFill>
              <a:srgbClr val="00000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79386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2934</TotalTime>
  <Words>1084</Words>
  <Application>Microsoft Office PowerPoint</Application>
  <PresentationFormat>自定义</PresentationFormat>
  <Paragraphs>251</Paragraphs>
  <Slides>25</Slides>
  <Notes>16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凸显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7个博物馆</vt:lpstr>
      <vt:lpstr>幻灯片 9</vt:lpstr>
      <vt:lpstr>幻灯片 10</vt:lpstr>
      <vt:lpstr>幻灯片 11</vt:lpstr>
      <vt:lpstr>幻灯片 12</vt:lpstr>
      <vt:lpstr>Corkrell School of Engineering </vt:lpstr>
      <vt:lpstr>幻灯片 14</vt:lpstr>
      <vt:lpstr>幻灯片 15</vt:lpstr>
      <vt:lpstr>课程安排</vt:lpstr>
      <vt:lpstr>课程时间（中国时间） </vt:lpstr>
      <vt:lpstr>幻灯片 18</vt:lpstr>
      <vt:lpstr>幻灯片 19</vt:lpstr>
      <vt:lpstr>国际教育项目</vt:lpstr>
      <vt:lpstr>幻灯片 21</vt:lpstr>
      <vt:lpstr>IA 老师和学生感言</vt:lpstr>
      <vt:lpstr>往届学生调查报告</vt:lpstr>
      <vt:lpstr>幻灯片 24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灰色时尚</dc:title>
  <dc:creator>第一PPT模板网：www.1ppt.com</dc:creator>
  <cp:keywords>第一PPT模板网：www.1ppt.com</cp:keywords>
  <cp:lastModifiedBy>小笨笨</cp:lastModifiedBy>
  <cp:revision>414</cp:revision>
  <dcterms:created xsi:type="dcterms:W3CDTF">2016-04-22T15:34:41Z</dcterms:created>
  <dcterms:modified xsi:type="dcterms:W3CDTF">2020-06-30T04:28:55Z</dcterms:modified>
</cp:coreProperties>
</file>